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6" r:id="rId2"/>
    <p:sldId id="257" r:id="rId3"/>
    <p:sldId id="285" r:id="rId4"/>
    <p:sldId id="258" r:id="rId5"/>
    <p:sldId id="294" r:id="rId6"/>
    <p:sldId id="260" r:id="rId7"/>
    <p:sldId id="267" r:id="rId8"/>
    <p:sldId id="261" r:id="rId9"/>
    <p:sldId id="268" r:id="rId10"/>
    <p:sldId id="262" r:id="rId11"/>
    <p:sldId id="271" r:id="rId12"/>
    <p:sldId id="272" r:id="rId13"/>
    <p:sldId id="273" r:id="rId14"/>
    <p:sldId id="274" r:id="rId15"/>
    <p:sldId id="263" r:id="rId16"/>
    <p:sldId id="276" r:id="rId17"/>
    <p:sldId id="277" r:id="rId18"/>
    <p:sldId id="278" r:id="rId19"/>
    <p:sldId id="280" r:id="rId20"/>
    <p:sldId id="281" r:id="rId21"/>
    <p:sldId id="282" r:id="rId22"/>
    <p:sldId id="283" r:id="rId23"/>
    <p:sldId id="264" r:id="rId24"/>
    <p:sldId id="279" r:id="rId25"/>
    <p:sldId id="284"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2091" autoAdjust="0"/>
  </p:normalViewPr>
  <p:slideViewPr>
    <p:cSldViewPr snapToGrid="0">
      <p:cViewPr varScale="1">
        <p:scale>
          <a:sx n="77" d="100"/>
          <a:sy n="77" d="100"/>
        </p:scale>
        <p:origin x="81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FEDB0B9-B571-4313-90F7-596EC8B8FF05}" type="datetimeFigureOut">
              <a:rPr lang="zh-CN" altLang="en-US" smtClean="0"/>
              <a:t>2019/7/31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C9FE2E-738C-40DB-92E5-9A7C8A2B5A0B}" type="slidenum">
              <a:rPr lang="zh-CN" altLang="en-US" smtClean="0"/>
              <a:t>‹#›</a:t>
            </a:fld>
            <a:endParaRPr lang="zh-CN" altLang="en-US"/>
          </a:p>
        </p:txBody>
      </p:sp>
    </p:spTree>
    <p:extLst>
      <p:ext uri="{BB962C8B-B14F-4D97-AF65-F5344CB8AC3E}">
        <p14:creationId xmlns:p14="http://schemas.microsoft.com/office/powerpoint/2010/main" val="538393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Good afternoon everyone, thank you for your attention. My name is </a:t>
            </a:r>
            <a:r>
              <a:rPr lang="en-US" altLang="zh-CN" sz="1200" kern="1200" dirty="0" err="1" smtClean="0">
                <a:solidFill>
                  <a:schemeClr val="tx1"/>
                </a:solidFill>
                <a:effectLst/>
                <a:latin typeface="+mn-lt"/>
                <a:ea typeface="+mn-ea"/>
                <a:cs typeface="+mn-cs"/>
              </a:rPr>
              <a:t>Liuyu</a:t>
            </a:r>
            <a:r>
              <a:rPr lang="en-US" altLang="zh-CN" sz="1200" kern="1200" dirty="0" smtClean="0">
                <a:solidFill>
                  <a:schemeClr val="tx1"/>
                </a:solidFill>
                <a:effectLst/>
                <a:latin typeface="+mn-lt"/>
                <a:ea typeface="+mn-ea"/>
                <a:cs typeface="+mn-cs"/>
              </a:rPr>
              <a:t> who comes from </a:t>
            </a:r>
            <a:r>
              <a:rPr lang="en-US" altLang="zh-CN" sz="1200" kern="1200" dirty="0" err="1" smtClean="0">
                <a:solidFill>
                  <a:schemeClr val="tx1"/>
                </a:solidFill>
                <a:effectLst/>
                <a:latin typeface="+mn-lt"/>
                <a:ea typeface="+mn-ea"/>
                <a:cs typeface="+mn-cs"/>
              </a:rPr>
              <a:t>Huazhong</a:t>
            </a:r>
            <a:r>
              <a:rPr lang="en-US" altLang="zh-CN" sz="1200" kern="1200" dirty="0" smtClean="0">
                <a:solidFill>
                  <a:schemeClr val="tx1"/>
                </a:solidFill>
                <a:effectLst/>
                <a:latin typeface="+mn-lt"/>
                <a:ea typeface="+mn-ea"/>
                <a:cs typeface="+mn-cs"/>
              </a:rPr>
              <a:t> university of Science and Technology. My report’s name is </a:t>
            </a:r>
            <a:r>
              <a:rPr lang="en-US" altLang="zh-CN" sz="1200" b="1" kern="1200" dirty="0" smtClean="0">
                <a:solidFill>
                  <a:schemeClr val="tx1"/>
                </a:solidFill>
                <a:effectLst/>
                <a:latin typeface="+mn-lt"/>
                <a:ea typeface="+mn-ea"/>
                <a:cs typeface="+mn-cs"/>
              </a:rPr>
              <a:t>A Framework for Image Dark Data Assessment.</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a:t>
            </a:fld>
            <a:endParaRPr lang="zh-CN" altLang="en-US"/>
          </a:p>
        </p:txBody>
      </p:sp>
    </p:spTree>
    <p:extLst>
      <p:ext uri="{BB962C8B-B14F-4D97-AF65-F5344CB8AC3E}">
        <p14:creationId xmlns:p14="http://schemas.microsoft.com/office/powerpoint/2010/main" val="7404207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Let us see the details.</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10</a:t>
            </a:fld>
            <a:endParaRPr lang="zh-CN" altLang="en-US"/>
          </a:p>
        </p:txBody>
      </p:sp>
    </p:spTree>
    <p:extLst>
      <p:ext uri="{BB962C8B-B14F-4D97-AF65-F5344CB8AC3E}">
        <p14:creationId xmlns:p14="http://schemas.microsoft.com/office/powerpoint/2010/main" val="14594849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We first use the deep self-taught hash algorithm to generate hash model and hash code. This method </a:t>
            </a:r>
            <a:r>
              <a:rPr lang="en-US" altLang="zh-CN" sz="1200" kern="1200" dirty="0" smtClean="0">
                <a:solidFill>
                  <a:schemeClr val="tx1"/>
                </a:solidFill>
                <a:effectLst/>
                <a:latin typeface="+mn-lt"/>
                <a:ea typeface="+mn-ea"/>
                <a:cs typeface="+mn-cs"/>
              </a:rPr>
              <a:t>generates hash labels by deep features and graph</a:t>
            </a:r>
            <a:r>
              <a:rPr lang="en-US" altLang="zh-CN" sz="1200" kern="1200" baseline="0" dirty="0" smtClean="0">
                <a:solidFill>
                  <a:schemeClr val="tx1"/>
                </a:solidFill>
                <a:effectLst/>
                <a:latin typeface="+mn-lt"/>
                <a:ea typeface="+mn-ea"/>
                <a:cs typeface="+mn-cs"/>
              </a:rPr>
              <a:t> embedding method in the first step. At the second step, it learns a model with those labels in deep framework. </a:t>
            </a:r>
            <a:r>
              <a:rPr lang="en-US" altLang="zh-CN" sz="1200" kern="1200" baseline="0" smtClean="0">
                <a:solidFill>
                  <a:schemeClr val="tx1"/>
                </a:solidFill>
                <a:effectLst/>
                <a:latin typeface="+mn-lt"/>
                <a:ea typeface="+mn-ea"/>
                <a:cs typeface="+mn-cs"/>
              </a:rPr>
              <a:t>It </a:t>
            </a:r>
            <a:r>
              <a:rPr lang="en-US" altLang="zh-CN" sz="1200" kern="1200" smtClean="0">
                <a:solidFill>
                  <a:schemeClr val="tx1"/>
                </a:solidFill>
                <a:effectLst/>
                <a:latin typeface="+mn-lt"/>
                <a:ea typeface="+mn-ea"/>
                <a:cs typeface="+mn-cs"/>
              </a:rPr>
              <a:t>has </a:t>
            </a:r>
            <a:r>
              <a:rPr lang="en-US" altLang="zh-CN" sz="1200" kern="1200" dirty="0" smtClean="0">
                <a:solidFill>
                  <a:schemeClr val="tx1"/>
                </a:solidFill>
                <a:effectLst/>
                <a:latin typeface="+mn-lt"/>
                <a:ea typeface="+mn-ea"/>
                <a:cs typeface="+mn-cs"/>
              </a:rPr>
              <a:t>advantage of deep learning and zero-shot hashing. The generalization ability of this method makes it applicable to real-world scenarios.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Look at the example at top</a:t>
            </a:r>
            <a:r>
              <a:rPr lang="en-US" altLang="zh-CN" sz="1200" kern="1200" baseline="0" dirty="0" smtClean="0">
                <a:solidFill>
                  <a:schemeClr val="tx1"/>
                </a:solidFill>
                <a:effectLst/>
                <a:latin typeface="+mn-lt"/>
                <a:ea typeface="+mn-ea"/>
                <a:cs typeface="+mn-cs"/>
              </a:rPr>
              <a:t> right. </a:t>
            </a:r>
            <a:r>
              <a:rPr lang="en-US" altLang="zh-CN" sz="1200" kern="1200" dirty="0" smtClean="0">
                <a:solidFill>
                  <a:schemeClr val="tx1"/>
                </a:solidFill>
                <a:effectLst/>
                <a:latin typeface="+mn-lt"/>
                <a:ea typeface="+mn-ea"/>
                <a:cs typeface="+mn-cs"/>
              </a:rPr>
              <a:t>We respectively use the square, circle, triangle and pentagon to denote dog, cat, alpaca and airplane. The classification effects using deep learning without and with generalization ability are respectively reflected in part A and B. The blue dot represents a given center and the shadow classification problem, while B is able to generalize and expose the semantic structure of the whole dataset. For those images which look similar even though they belong to different classes, generalized feature extraction method is able to associate them with each other, but A fails to accomplish this task. Therefore, from an overall perspective, SHR can make full use of this kind of generalized semantic information and produce expected importance score for each image in the whole dataset.</a:t>
            </a:r>
            <a:endParaRPr lang="zh-CN"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11</a:t>
            </a:fld>
            <a:endParaRPr lang="zh-CN" altLang="en-US"/>
          </a:p>
        </p:txBody>
      </p:sp>
    </p:spTree>
    <p:extLst>
      <p:ext uri="{BB962C8B-B14F-4D97-AF65-F5344CB8AC3E}">
        <p14:creationId xmlns:p14="http://schemas.microsoft.com/office/powerpoint/2010/main" val="14525710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Second, we construct the graph with these hash codes. For improving the efficiency, we only connect the nodes whose distance smaller than half of length of the hash code on the graph. We call it restricted hamming distance.</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12</a:t>
            </a:fld>
            <a:endParaRPr lang="zh-CN" altLang="en-US"/>
          </a:p>
        </p:txBody>
      </p:sp>
    </p:spTree>
    <p:extLst>
      <p:ext uri="{BB962C8B-B14F-4D97-AF65-F5344CB8AC3E}">
        <p14:creationId xmlns:p14="http://schemas.microsoft.com/office/powerpoint/2010/main" val="17810031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Next, we use semantic hash rank algorithm to compute importance score for each node. This random walk is achieved on restricted hamming distance. The detail will be shown on the following report by doctor </a:t>
            </a:r>
            <a:r>
              <a:rPr lang="en-US" altLang="zh-CN" sz="1200" kern="1200" dirty="0" err="1" smtClean="0">
                <a:solidFill>
                  <a:schemeClr val="tx1"/>
                </a:solidFill>
                <a:effectLst/>
                <a:latin typeface="+mn-lt"/>
                <a:ea typeface="+mn-ea"/>
                <a:cs typeface="+mn-cs"/>
              </a:rPr>
              <a:t>Yangtao</a:t>
            </a:r>
            <a:r>
              <a:rPr lang="en-US" altLang="zh-CN" sz="1200" kern="1200" dirty="0" smtClean="0">
                <a:solidFill>
                  <a:schemeClr val="tx1"/>
                </a:solidFill>
                <a:effectLst/>
                <a:latin typeface="+mn-lt"/>
                <a:ea typeface="+mn-ea"/>
                <a:cs typeface="+mn-cs"/>
              </a:rPr>
              <a:t> Wang.</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13</a:t>
            </a:fld>
            <a:endParaRPr lang="zh-CN" altLang="en-US"/>
          </a:p>
        </p:txBody>
      </p:sp>
    </p:spTree>
    <p:extLst>
      <p:ext uri="{BB962C8B-B14F-4D97-AF65-F5344CB8AC3E}">
        <p14:creationId xmlns:p14="http://schemas.microsoft.com/office/powerpoint/2010/main" val="418590969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Ok, on the final step, we will complete the assessment. The user’s requirement will be expressed by images. Each image will get a retrieval result in predefined range. Averaging their scores of retrieval results, we can acquire rank of the requirement and give assessment conclusion. Obviously, The higher the rank, the more worthwhile the requirement is to be implemented.</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14</a:t>
            </a:fld>
            <a:endParaRPr lang="zh-CN" altLang="en-US"/>
          </a:p>
        </p:txBody>
      </p:sp>
    </p:spTree>
    <p:extLst>
      <p:ext uri="{BB962C8B-B14F-4D97-AF65-F5344CB8AC3E}">
        <p14:creationId xmlns:p14="http://schemas.microsoft.com/office/powerpoint/2010/main" val="38902025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Next, we will show our experimental results.</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15</a:t>
            </a:fld>
            <a:endParaRPr lang="zh-CN" altLang="en-US"/>
          </a:p>
        </p:txBody>
      </p:sp>
    </p:spTree>
    <p:extLst>
      <p:ext uri="{BB962C8B-B14F-4D97-AF65-F5344CB8AC3E}">
        <p14:creationId xmlns:p14="http://schemas.microsoft.com/office/powerpoint/2010/main" val="37695015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We select three</a:t>
            </a:r>
            <a:r>
              <a:rPr lang="en-US" altLang="zh-CN" baseline="0" dirty="0" smtClean="0"/>
              <a:t> different datasets and design different verifications.</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16</a:t>
            </a:fld>
            <a:endParaRPr lang="zh-CN" altLang="en-US"/>
          </a:p>
        </p:txBody>
      </p:sp>
    </p:spTree>
    <p:extLst>
      <p:ext uri="{BB962C8B-B14F-4D97-AF65-F5344CB8AC3E}">
        <p14:creationId xmlns:p14="http://schemas.microsoft.com/office/powerpoint/2010/main" val="3592616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These results show the generalization ability of the </a:t>
            </a:r>
            <a:r>
              <a:rPr lang="en-US" altLang="zh-CN" sz="1200" kern="1200" dirty="0" err="1" smtClean="0">
                <a:solidFill>
                  <a:schemeClr val="tx1"/>
                </a:solidFill>
                <a:effectLst/>
                <a:latin typeface="+mn-lt"/>
                <a:ea typeface="+mn-ea"/>
                <a:cs typeface="+mn-cs"/>
              </a:rPr>
              <a:t>dsth</a:t>
            </a:r>
            <a:r>
              <a:rPr lang="en-US" altLang="zh-CN" sz="1200" kern="1200" dirty="0" smtClean="0">
                <a:solidFill>
                  <a:schemeClr val="tx1"/>
                </a:solidFill>
                <a:effectLst/>
                <a:latin typeface="+mn-lt"/>
                <a:ea typeface="+mn-ea"/>
                <a:cs typeface="+mn-cs"/>
              </a:rPr>
              <a:t>. It is easy to find that </a:t>
            </a:r>
            <a:r>
              <a:rPr lang="en-US" altLang="zh-CN" sz="1200" kern="1200" dirty="0" err="1" smtClean="0">
                <a:solidFill>
                  <a:schemeClr val="tx1"/>
                </a:solidFill>
                <a:effectLst/>
                <a:latin typeface="+mn-lt"/>
                <a:ea typeface="+mn-ea"/>
                <a:cs typeface="+mn-cs"/>
              </a:rPr>
              <a:t>dsth</a:t>
            </a:r>
            <a:r>
              <a:rPr lang="en-US" altLang="zh-CN" sz="1200" kern="1200" dirty="0" smtClean="0">
                <a:solidFill>
                  <a:schemeClr val="tx1"/>
                </a:solidFill>
                <a:effectLst/>
                <a:latin typeface="+mn-lt"/>
                <a:ea typeface="+mn-ea"/>
                <a:cs typeface="+mn-cs"/>
              </a:rPr>
              <a:t> has better performance on precision-recall curve and mAP@5%, because it can calculate the distance of unseen samples more accurately.</a:t>
            </a:r>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17</a:t>
            </a:fld>
            <a:endParaRPr lang="zh-CN" altLang="en-US"/>
          </a:p>
        </p:txBody>
      </p:sp>
    </p:spTree>
    <p:extLst>
      <p:ext uri="{BB962C8B-B14F-4D97-AF65-F5344CB8AC3E}">
        <p14:creationId xmlns:p14="http://schemas.microsoft.com/office/powerpoint/2010/main" val="4054805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results show the efficiency of graph building using hash codes. It is easy to find that hamming distance has overwhelming predominance in term of time cost although it brings a certain loss to precision.</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18</a:t>
            </a:fld>
            <a:endParaRPr lang="zh-CN" altLang="en-US"/>
          </a:p>
        </p:txBody>
      </p:sp>
    </p:spTree>
    <p:extLst>
      <p:ext uri="{BB962C8B-B14F-4D97-AF65-F5344CB8AC3E}">
        <p14:creationId xmlns:p14="http://schemas.microsoft.com/office/powerpoint/2010/main" val="6641873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results show the nodes who own more number of links with lower weights will get higher score and rank using SHR. The calculation with insert and deletion will be shown in the following report by Doctor </a:t>
            </a:r>
            <a:r>
              <a:rPr lang="en-US" altLang="zh-CN" sz="1200" kern="1200" dirty="0" err="1" smtClean="0">
                <a:solidFill>
                  <a:schemeClr val="tx1"/>
                </a:solidFill>
                <a:effectLst/>
                <a:latin typeface="+mn-lt"/>
                <a:ea typeface="+mn-ea"/>
                <a:cs typeface="+mn-cs"/>
              </a:rPr>
              <a:t>Yangtao</a:t>
            </a:r>
            <a:r>
              <a:rPr lang="en-US" altLang="zh-CN" sz="1200" kern="1200" dirty="0" smtClean="0">
                <a:solidFill>
                  <a:schemeClr val="tx1"/>
                </a:solidFill>
                <a:effectLst/>
                <a:latin typeface="+mn-lt"/>
                <a:ea typeface="+mn-ea"/>
                <a:cs typeface="+mn-cs"/>
              </a:rPr>
              <a:t> Wang.</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19</a:t>
            </a:fld>
            <a:endParaRPr lang="zh-CN" altLang="en-US"/>
          </a:p>
        </p:txBody>
      </p:sp>
    </p:spTree>
    <p:extLst>
      <p:ext uri="{BB962C8B-B14F-4D97-AF65-F5344CB8AC3E}">
        <p14:creationId xmlns:p14="http://schemas.microsoft.com/office/powerpoint/2010/main" val="42259011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Maybe this is the first time you've heard of dark data. I will introduce its conception in the background.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a:t>
            </a:fld>
            <a:endParaRPr lang="zh-CN" altLang="en-US"/>
          </a:p>
        </p:txBody>
      </p:sp>
    </p:spTree>
    <p:extLst>
      <p:ext uri="{BB962C8B-B14F-4D97-AF65-F5344CB8AC3E}">
        <p14:creationId xmlns:p14="http://schemas.microsoft.com/office/powerpoint/2010/main" val="20874295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These results show our algorithm can </a:t>
            </a:r>
            <a:r>
              <a:rPr lang="en-US" altLang="zh-CN" sz="1200" kern="1200" dirty="0" err="1" smtClean="0">
                <a:solidFill>
                  <a:schemeClr val="tx1"/>
                </a:solidFill>
                <a:effectLst/>
                <a:latin typeface="+mn-lt"/>
                <a:ea typeface="+mn-ea"/>
                <a:cs typeface="+mn-cs"/>
              </a:rPr>
              <a:t>preposes</a:t>
            </a:r>
            <a:r>
              <a:rPr lang="en-US" altLang="zh-CN" sz="1200" kern="1200" dirty="0" smtClean="0">
                <a:solidFill>
                  <a:schemeClr val="tx1"/>
                </a:solidFill>
                <a:effectLst/>
                <a:latin typeface="+mn-lt"/>
                <a:ea typeface="+mn-ea"/>
                <a:cs typeface="+mn-cs"/>
              </a:rPr>
              <a:t> the data whose semantic information account for higher proportion in original data set after ranking. The blue length is original rate, the above other color length is highlighted by SHR.</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20</a:t>
            </a:fld>
            <a:endParaRPr lang="zh-CN" altLang="en-US"/>
          </a:p>
        </p:txBody>
      </p:sp>
    </p:spTree>
    <p:extLst>
      <p:ext uri="{BB962C8B-B14F-4D97-AF65-F5344CB8AC3E}">
        <p14:creationId xmlns:p14="http://schemas.microsoft.com/office/powerpoint/2010/main" val="14924042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These results show our algorithm can reveal hot semantic in the real-world data set. Especially in the </a:t>
            </a:r>
            <a:r>
              <a:rPr lang="en-US" altLang="zh-CN" sz="1200" kern="1200" dirty="0" err="1" smtClean="0">
                <a:solidFill>
                  <a:schemeClr val="tx1"/>
                </a:solidFill>
                <a:effectLst/>
                <a:latin typeface="+mn-lt"/>
                <a:ea typeface="+mn-ea"/>
                <a:cs typeface="+mn-cs"/>
              </a:rPr>
              <a:t>Tencent</a:t>
            </a:r>
            <a:r>
              <a:rPr lang="en-US" altLang="zh-CN" sz="1200" kern="1200" dirty="0" smtClean="0">
                <a:solidFill>
                  <a:schemeClr val="tx1"/>
                </a:solidFill>
                <a:effectLst/>
                <a:latin typeface="+mn-lt"/>
                <a:ea typeface="+mn-ea"/>
                <a:cs typeface="+mn-cs"/>
              </a:rPr>
              <a:t> data set which is the real dark data for everyone, we find that the main content is children and female.</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21</a:t>
            </a:fld>
            <a:endParaRPr lang="zh-CN" altLang="en-US"/>
          </a:p>
        </p:txBody>
      </p:sp>
    </p:spTree>
    <p:extLst>
      <p:ext uri="{BB962C8B-B14F-4D97-AF65-F5344CB8AC3E}">
        <p14:creationId xmlns:p14="http://schemas.microsoft.com/office/powerpoint/2010/main" val="13774608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Finally, these results show the assessment on the </a:t>
            </a:r>
            <a:r>
              <a:rPr lang="en-US" altLang="zh-CN" sz="1200" kern="1200" dirty="0" err="1" smtClean="0">
                <a:solidFill>
                  <a:schemeClr val="tx1"/>
                </a:solidFill>
                <a:effectLst/>
                <a:latin typeface="+mn-lt"/>
                <a:ea typeface="+mn-ea"/>
                <a:cs typeface="+mn-cs"/>
              </a:rPr>
              <a:t>Tencent</a:t>
            </a:r>
            <a:r>
              <a:rPr lang="en-US" altLang="zh-CN" sz="1200" kern="1200" dirty="0" smtClean="0">
                <a:solidFill>
                  <a:schemeClr val="tx1"/>
                </a:solidFill>
                <a:effectLst/>
                <a:latin typeface="+mn-lt"/>
                <a:ea typeface="+mn-ea"/>
                <a:cs typeface="+mn-cs"/>
              </a:rPr>
              <a:t> dataset by different requirements.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For</a:t>
            </a:r>
            <a:r>
              <a:rPr lang="en-US" altLang="zh-CN" sz="1200" kern="1200" baseline="0" dirty="0" smtClean="0">
                <a:solidFill>
                  <a:schemeClr val="tx1"/>
                </a:solidFill>
                <a:effectLst/>
                <a:latin typeface="+mn-lt"/>
                <a:ea typeface="+mn-ea"/>
                <a:cs typeface="+mn-cs"/>
              </a:rPr>
              <a:t> the first requirement, we get 3 photos with high scores, our framework gives strong recommendation according to the high rank.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baseline="0" dirty="0" smtClean="0">
                <a:solidFill>
                  <a:schemeClr val="tx1"/>
                </a:solidFill>
                <a:effectLst/>
                <a:latin typeface="+mn-lt"/>
                <a:ea typeface="+mn-ea"/>
                <a:cs typeface="+mn-cs"/>
              </a:rPr>
              <a:t>Meanwhile, for the last requirement, we also get 3 photos, but they have low scores, our framework gives the advice of disapproval according to the low rank.</a:t>
            </a: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It is easy to find that </a:t>
            </a:r>
            <a:r>
              <a:rPr lang="en-US" altLang="zh-CN" sz="1200" kern="1200" dirty="0" err="1" smtClean="0">
                <a:solidFill>
                  <a:schemeClr val="tx1"/>
                </a:solidFill>
                <a:effectLst/>
                <a:latin typeface="+mn-lt"/>
                <a:ea typeface="+mn-ea"/>
                <a:cs typeface="+mn-cs"/>
              </a:rPr>
              <a:t>Tencent</a:t>
            </a:r>
            <a:r>
              <a:rPr lang="en-US" altLang="zh-CN" sz="1200" kern="1200" dirty="0" smtClean="0">
                <a:solidFill>
                  <a:schemeClr val="tx1"/>
                </a:solidFill>
                <a:effectLst/>
                <a:latin typeface="+mn-lt"/>
                <a:ea typeface="+mn-ea"/>
                <a:cs typeface="+mn-cs"/>
              </a:rPr>
              <a:t> dataset is fit for mining photos depicted people but not fit for car.</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22</a:t>
            </a:fld>
            <a:endParaRPr lang="zh-CN" altLang="en-US"/>
          </a:p>
        </p:txBody>
      </p:sp>
    </p:spTree>
    <p:extLst>
      <p:ext uri="{BB962C8B-B14F-4D97-AF65-F5344CB8AC3E}">
        <p14:creationId xmlns:p14="http://schemas.microsoft.com/office/powerpoint/2010/main" val="22401494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Ok, let</a:t>
            </a:r>
            <a:r>
              <a:rPr lang="en-US" altLang="zh-CN" baseline="0" dirty="0" smtClean="0"/>
              <a:t> us see the conclusion</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23</a:t>
            </a:fld>
            <a:endParaRPr lang="zh-CN" altLang="en-US"/>
          </a:p>
        </p:txBody>
      </p:sp>
    </p:spTree>
    <p:extLst>
      <p:ext uri="{BB962C8B-B14F-4D97-AF65-F5344CB8AC3E}">
        <p14:creationId xmlns:p14="http://schemas.microsoft.com/office/powerpoint/2010/main" val="38425859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To the best of our knowledge it is the first assessment framework for dark data. Thank APWEB-WAIN for giving us opportunity to manifest this research. We hope more researchers could participate in this study.</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24</a:t>
            </a:fld>
            <a:endParaRPr lang="zh-CN" altLang="en-US"/>
          </a:p>
        </p:txBody>
      </p:sp>
    </p:spTree>
    <p:extLst>
      <p:ext uri="{BB962C8B-B14F-4D97-AF65-F5344CB8AC3E}">
        <p14:creationId xmlns:p14="http://schemas.microsoft.com/office/powerpoint/2010/main" val="4247436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Thank you for your attention</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25</a:t>
            </a:fld>
            <a:endParaRPr lang="zh-CN" altLang="en-US"/>
          </a:p>
        </p:txBody>
      </p:sp>
    </p:spTree>
    <p:extLst>
      <p:ext uri="{BB962C8B-B14F-4D97-AF65-F5344CB8AC3E}">
        <p14:creationId xmlns:p14="http://schemas.microsoft.com/office/powerpoint/2010/main" val="1699411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Image dark data, whose content and value are not clear, consistently occupy the storage space but hardly produce great value. They are ubiquitous and have brought economic costs to enterprises. For example, many social platforms store image data (i.e. albums and chat images) as an independent resource separated from other businesses</a:t>
            </a:r>
            <a:r>
              <a:rPr lang="en-US" altLang="zh-CN" sz="1200" kern="1200" dirty="0" smtClean="0">
                <a:solidFill>
                  <a:schemeClr val="tx1"/>
                </a:solidFill>
                <a:effectLst/>
                <a:latin typeface="+mn-lt"/>
                <a:ea typeface="+mn-ea"/>
                <a:cs typeface="+mn-cs"/>
              </a:rPr>
              <a:t>. Many</a:t>
            </a:r>
            <a:r>
              <a:rPr lang="en-US" altLang="zh-CN" sz="1200" kern="1200" baseline="0" dirty="0" smtClean="0">
                <a:solidFill>
                  <a:schemeClr val="tx1"/>
                </a:solidFill>
                <a:effectLst/>
                <a:latin typeface="+mn-lt"/>
                <a:ea typeface="+mn-ea"/>
                <a:cs typeface="+mn-cs"/>
              </a:rPr>
              <a:t> of them are not visited twice.</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3</a:t>
            </a:fld>
            <a:endParaRPr lang="zh-CN" altLang="en-US"/>
          </a:p>
        </p:txBody>
      </p:sp>
    </p:spTree>
    <p:extLst>
      <p:ext uri="{BB962C8B-B14F-4D97-AF65-F5344CB8AC3E}">
        <p14:creationId xmlns:p14="http://schemas.microsoft.com/office/powerpoint/2010/main" val="91474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Facing with the dark data, it's like standing in front of a dark room. I want a goose? I want gold or I want to go out. There are just many requirements but no one can give you response. You need light in the dark.</a:t>
            </a:r>
            <a:endParaRPr lang="zh-CN" altLang="zh-CN" sz="1200" kern="1200" dirty="0" smtClean="0">
              <a:solidFill>
                <a:schemeClr val="tx1"/>
              </a:solidFill>
              <a:effectLst/>
              <a:latin typeface="+mn-lt"/>
              <a:ea typeface="+mn-ea"/>
              <a:cs typeface="+mn-cs"/>
            </a:endParaRPr>
          </a:p>
          <a:p>
            <a:endParaRPr lang="en-US" altLang="zh-CN" dirty="0" smtClean="0"/>
          </a:p>
          <a:p>
            <a:r>
              <a:rPr lang="en-US" altLang="zh-CN" dirty="0" smtClean="0"/>
              <a:t>O, who want a goose, you win.</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4</a:t>
            </a:fld>
            <a:endParaRPr lang="zh-CN" altLang="en-US"/>
          </a:p>
        </p:txBody>
      </p:sp>
    </p:spTree>
    <p:extLst>
      <p:ext uri="{BB962C8B-B14F-4D97-AF65-F5344CB8AC3E}">
        <p14:creationId xmlns:p14="http://schemas.microsoft.com/office/powerpoint/2010/main" val="31442754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Let us</a:t>
            </a:r>
            <a:r>
              <a:rPr lang="en-US" altLang="zh-CN" baseline="0" dirty="0" smtClean="0"/>
              <a:t> see the motivation</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5</a:t>
            </a:fld>
            <a:endParaRPr lang="zh-CN" altLang="en-US"/>
          </a:p>
        </p:txBody>
      </p:sp>
    </p:spTree>
    <p:extLst>
      <p:ext uri="{BB962C8B-B14F-4D97-AF65-F5344CB8AC3E}">
        <p14:creationId xmlns:p14="http://schemas.microsoft.com/office/powerpoint/2010/main" val="2348592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In practice, dark</a:t>
            </a:r>
            <a:r>
              <a:rPr lang="en-US" altLang="zh-CN" sz="1200" kern="1200" baseline="0" dirty="0" smtClean="0">
                <a:solidFill>
                  <a:schemeClr val="tx1"/>
                </a:solidFill>
                <a:effectLst/>
                <a:latin typeface="+mn-lt"/>
                <a:ea typeface="+mn-ea"/>
                <a:cs typeface="+mn-cs"/>
              </a:rPr>
              <a:t> data i</a:t>
            </a:r>
            <a:r>
              <a:rPr lang="en-US" altLang="zh-CN" sz="1200" kern="1200" dirty="0" smtClean="0">
                <a:solidFill>
                  <a:schemeClr val="tx1"/>
                </a:solidFill>
                <a:effectLst/>
                <a:latin typeface="+mn-lt"/>
                <a:ea typeface="+mn-ea"/>
                <a:cs typeface="+mn-cs"/>
              </a:rPr>
              <a:t>s harm to our data science. For example, when we want to search dog head, we can acquire a lot of satisfactory results on dog dataset. However, on some dark data, this mining may be just waste time. </a:t>
            </a:r>
          </a:p>
          <a:p>
            <a:endParaRPr lang="en-US"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Therefore, it is of great significance to assess the dark data before mining to help the user reduce waste.</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6</a:t>
            </a:fld>
            <a:endParaRPr lang="zh-CN" altLang="en-US"/>
          </a:p>
        </p:txBody>
      </p:sp>
    </p:spTree>
    <p:extLst>
      <p:ext uri="{BB962C8B-B14F-4D97-AF65-F5344CB8AC3E}">
        <p14:creationId xmlns:p14="http://schemas.microsoft.com/office/powerpoint/2010/main" val="31284360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Of course, it is not easy to complete this assessment. When we started this project, we encountered three challenges.</a:t>
            </a:r>
          </a:p>
          <a:p>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First, how to give an objective method to measure the similarity between one image and whole data.</a:t>
            </a:r>
          </a:p>
          <a:p>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Second, how to capture semantic features with generalization ability.</a:t>
            </a:r>
          </a:p>
          <a:p>
            <a:endParaRPr lang="zh-CN" altLang="zh-CN" sz="1200"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Third, how to design the scheme to satisfy efficiency in large-scale scenarios.  </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7</a:t>
            </a:fld>
            <a:endParaRPr lang="zh-CN" altLang="en-US"/>
          </a:p>
        </p:txBody>
      </p:sp>
    </p:spTree>
    <p:extLst>
      <p:ext uri="{BB962C8B-B14F-4D97-AF65-F5344CB8AC3E}">
        <p14:creationId xmlns:p14="http://schemas.microsoft.com/office/powerpoint/2010/main" val="18172363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smtClean="0">
                <a:solidFill>
                  <a:schemeClr val="tx1"/>
                </a:solidFill>
                <a:effectLst/>
                <a:latin typeface="+mn-lt"/>
                <a:ea typeface="+mn-ea"/>
                <a:cs typeface="+mn-cs"/>
              </a:rPr>
              <a:t>Therefore, we design a framework to deal with them.</a:t>
            </a:r>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8</a:t>
            </a:fld>
            <a:endParaRPr lang="zh-CN" altLang="en-US"/>
          </a:p>
        </p:txBody>
      </p:sp>
    </p:spTree>
    <p:extLst>
      <p:ext uri="{BB962C8B-B14F-4D97-AF65-F5344CB8AC3E}">
        <p14:creationId xmlns:p14="http://schemas.microsoft.com/office/powerpoint/2010/main" val="7103073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This framework has 3 offline steps and 1 online step. Step 1: We train and use the deep model to map the images into similarity hash codes. The method is DSTH.</a:t>
            </a:r>
            <a:r>
              <a:rPr lang="en-US" altLang="zh-CN" sz="1200" kern="1200" baseline="0" dirty="0" smtClean="0">
                <a:solidFill>
                  <a:schemeClr val="tx1"/>
                </a:solidFill>
                <a:effectLst/>
                <a:latin typeface="+mn-lt"/>
                <a:ea typeface="+mn-ea"/>
                <a:cs typeface="+mn-cs"/>
              </a:rPr>
              <a:t> </a:t>
            </a:r>
            <a:r>
              <a:rPr lang="en-US" altLang="zh-CN" sz="1200" kern="1200" dirty="0" smtClean="0">
                <a:solidFill>
                  <a:schemeClr val="tx1"/>
                </a:solidFill>
                <a:effectLst/>
                <a:latin typeface="+mn-lt"/>
                <a:ea typeface="+mn-ea"/>
                <a:cs typeface="+mn-cs"/>
              </a:rPr>
              <a:t>Step 2: we build a graph with the hash code. The hamming distance is the weight on the link. Step 3: we calculate global importance score for each image. The method is</a:t>
            </a:r>
            <a:r>
              <a:rPr lang="en-US" altLang="zh-CN" sz="1200" kern="1200" baseline="0" dirty="0" smtClean="0">
                <a:solidFill>
                  <a:schemeClr val="tx1"/>
                </a:solidFill>
                <a:effectLst/>
                <a:latin typeface="+mn-lt"/>
                <a:ea typeface="+mn-ea"/>
                <a:cs typeface="+mn-cs"/>
              </a:rPr>
              <a:t> SHR. </a:t>
            </a:r>
            <a:r>
              <a:rPr lang="en-US" altLang="zh-CN" sz="1200" kern="1200" dirty="0" smtClean="0">
                <a:solidFill>
                  <a:schemeClr val="tx1"/>
                </a:solidFill>
                <a:effectLst/>
                <a:latin typeface="+mn-lt"/>
                <a:ea typeface="+mn-ea"/>
                <a:cs typeface="+mn-cs"/>
              </a:rPr>
              <a:t>Step 4: we assess the dark data online by the user’s requirement.</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28C9FE2E-738C-40DB-92E5-9A7C8A2B5A0B}" type="slidenum">
              <a:rPr lang="zh-CN" altLang="en-US" smtClean="0"/>
              <a:t>9</a:t>
            </a:fld>
            <a:endParaRPr lang="zh-CN" altLang="en-US"/>
          </a:p>
        </p:txBody>
      </p:sp>
    </p:spTree>
    <p:extLst>
      <p:ext uri="{BB962C8B-B14F-4D97-AF65-F5344CB8AC3E}">
        <p14:creationId xmlns:p14="http://schemas.microsoft.com/office/powerpoint/2010/main" val="2837799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单击以编辑母版副标题样式</a:t>
            </a:r>
            <a:endParaRPr lang="zh-CN" altLang="en-US"/>
          </a:p>
        </p:txBody>
      </p:sp>
      <p:sp>
        <p:nvSpPr>
          <p:cNvPr id="4" name="日期占位符 3"/>
          <p:cNvSpPr>
            <a:spLocks noGrp="1"/>
          </p:cNvSpPr>
          <p:nvPr>
            <p:ph type="dt" sz="half" idx="10"/>
          </p:nvPr>
        </p:nvSpPr>
        <p:spPr/>
        <p:txBody>
          <a:bodyPr/>
          <a:lstStyle/>
          <a:p>
            <a:fld id="{FEB8C9FC-A004-41B0-AFC6-561D68CE2182}" type="datetime1">
              <a:rPr lang="en-US" altLang="zh-CN" smtClean="0"/>
              <a:t>7/31/2019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269461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CFED9580-A8AC-4E48-8F5F-9372E83CBDCB}" type="datetime1">
              <a:rPr lang="en-US" altLang="zh-CN" smtClean="0"/>
              <a:t>7/31/2019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947425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5BBCE2D4-D1D0-4A40-9356-4C1C41423D1E}" type="datetime1">
              <a:rPr lang="en-US" altLang="zh-CN" smtClean="0"/>
              <a:t>7/31/2019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2150377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14981296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编辑母版文本样式</a:t>
            </a:r>
          </a:p>
        </p:txBody>
      </p:sp>
      <p:sp>
        <p:nvSpPr>
          <p:cNvPr id="4" name="日期占位符 3"/>
          <p:cNvSpPr>
            <a:spLocks noGrp="1"/>
          </p:cNvSpPr>
          <p:nvPr>
            <p:ph type="dt" sz="half" idx="10"/>
          </p:nvPr>
        </p:nvSpPr>
        <p:spPr/>
        <p:txBody>
          <a:bodyPr/>
          <a:lstStyle/>
          <a:p>
            <a:fld id="{9AD613C4-0770-4BD4-8C7D-8B86C138E838}" type="datetime1">
              <a:rPr lang="en-US" altLang="zh-CN" smtClean="0"/>
              <a:t>7/31/2019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39138760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5877136-A8C9-4C0B-BB0D-B60DA6DFE519}" type="datetime1">
              <a:rPr lang="en-US" altLang="zh-CN" smtClean="0"/>
              <a:t>7/31/2019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2944332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5935ADB9-7A6B-4B7D-9EE8-CD3C9FAD300D}" type="datetime1">
              <a:rPr lang="en-US" altLang="zh-CN" smtClean="0"/>
              <a:t>7/31/2019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33007137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E8B614B6-243E-4E75-93D2-BD205E009D59}" type="datetime1">
              <a:rPr lang="en-US" altLang="zh-CN" smtClean="0"/>
              <a:t>7/31/2019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10871205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191EB9B-BF76-4E8E-A52F-99C2164496AC}" type="datetime1">
              <a:rPr lang="en-US" altLang="zh-CN" smtClean="0"/>
              <a:t>7/31/2019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17308148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0C2BF189-74F1-4B5D-AB38-4D18903745C5}" type="datetime1">
              <a:rPr lang="en-US" altLang="zh-CN" smtClean="0"/>
              <a:t>7/31/2019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3824202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编辑母版文本样式</a:t>
            </a:r>
          </a:p>
        </p:txBody>
      </p:sp>
      <p:sp>
        <p:nvSpPr>
          <p:cNvPr id="5" name="日期占位符 4"/>
          <p:cNvSpPr>
            <a:spLocks noGrp="1"/>
          </p:cNvSpPr>
          <p:nvPr>
            <p:ph type="dt" sz="half" idx="10"/>
          </p:nvPr>
        </p:nvSpPr>
        <p:spPr/>
        <p:txBody>
          <a:bodyPr/>
          <a:lstStyle/>
          <a:p>
            <a:fld id="{036A50B6-FFC3-4411-8E33-F07411988C4D}" type="datetime1">
              <a:rPr lang="en-US" altLang="zh-CN" smtClean="0"/>
              <a:t>7/31/2019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25218512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286C761-85E6-4B42-8035-1326B3DE097B}" type="datetime1">
              <a:rPr lang="en-US" altLang="zh-CN" smtClean="0"/>
              <a:t>7/31/2019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7A24B72-9543-45EE-947B-D359BEEFD0F4}" type="slidenum">
              <a:rPr lang="zh-CN" altLang="en-US" smtClean="0"/>
              <a:t>‹#›</a:t>
            </a:fld>
            <a:endParaRPr lang="zh-CN" altLang="en-US"/>
          </a:p>
        </p:txBody>
      </p:sp>
    </p:spTree>
    <p:extLst>
      <p:ext uri="{BB962C8B-B14F-4D97-AF65-F5344CB8AC3E}">
        <p14:creationId xmlns:p14="http://schemas.microsoft.com/office/powerpoint/2010/main" val="8698862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2.pn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jpe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5.png"/><Relationship Id="rId7"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jpeg"/><Relationship Id="rId5" Type="http://schemas.openxmlformats.org/officeDocument/2006/relationships/image" Target="../media/image16.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7"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19.png"/><Relationship Id="rId7" Type="http://schemas.openxmlformats.org/officeDocument/2006/relationships/image" Target="../media/image1.jpe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19.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24.png"/><Relationship Id="rId7"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 Id="rId9"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7"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29.png"/></Relationships>
</file>

<file path=ppt/slides/_rels/slide21.xml.rels><?xml version="1.0" encoding="UTF-8" standalone="yes"?>
<Relationships xmlns="http://schemas.openxmlformats.org/package/2006/relationships"><Relationship Id="rId3" Type="http://schemas.openxmlformats.org/officeDocument/2006/relationships/image" Target="../media/image30.png"/><Relationship Id="rId7"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image" Target="../media/image31.png"/></Relationships>
</file>

<file path=ppt/slides/_rels/slide2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jpeg"/></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5.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381327" y="1481312"/>
            <a:ext cx="9620656" cy="523220"/>
          </a:xfrm>
          <a:prstGeom prst="rect">
            <a:avLst/>
          </a:prstGeom>
        </p:spPr>
        <p:txBody>
          <a:bodyPr wrap="square">
            <a:spAutoFit/>
          </a:bodyPr>
          <a:lstStyle/>
          <a:p>
            <a:pPr algn="ctr"/>
            <a:r>
              <a:rPr lang="en-US" altLang="zh-CN" sz="2800" b="1" dirty="0" smtClean="0">
                <a:solidFill>
                  <a:srgbClr val="4747BA"/>
                </a:solidFill>
                <a:latin typeface="微软雅黑" charset="0"/>
                <a:ea typeface="微软雅黑" charset="0"/>
                <a:cs typeface="Arial" pitchFamily="34" charset="0"/>
                <a:sym typeface="+mn-ea"/>
              </a:rPr>
              <a:t>A Framework for Image Dark Data Assessment</a:t>
            </a:r>
            <a:endParaRPr lang="zh-CN" altLang="en-US" sz="2800" b="1" dirty="0">
              <a:solidFill>
                <a:srgbClr val="4747BA"/>
              </a:solidFill>
              <a:latin typeface="微软雅黑" charset="0"/>
              <a:ea typeface="微软雅黑" charset="0"/>
              <a:cs typeface="Arial" pitchFamily="34" charset="0"/>
              <a:sym typeface="+mn-ea"/>
            </a:endParaRPr>
          </a:p>
        </p:txBody>
      </p:sp>
      <p:sp>
        <p:nvSpPr>
          <p:cNvPr id="5" name="文本框 4"/>
          <p:cNvSpPr txBox="1"/>
          <p:nvPr/>
        </p:nvSpPr>
        <p:spPr>
          <a:xfrm>
            <a:off x="1400783" y="2515667"/>
            <a:ext cx="9519920" cy="1938992"/>
          </a:xfrm>
          <a:prstGeom prst="rect">
            <a:avLst/>
          </a:prstGeom>
          <a:noFill/>
        </p:spPr>
        <p:txBody>
          <a:bodyPr wrap="square" rtlCol="0" anchor="t">
            <a:spAutoFit/>
          </a:bodyPr>
          <a:lstStyle/>
          <a:p>
            <a:pPr algn="ctr" fontAlgn="auto">
              <a:spcAft>
                <a:spcPts val="1200"/>
              </a:spcAft>
            </a:pPr>
            <a:r>
              <a:rPr lang="en-US" altLang="zh-CN" sz="2000" dirty="0" smtClean="0">
                <a:latin typeface="微软雅黑" charset="0"/>
                <a:ea typeface="微软雅黑" charset="0"/>
              </a:rPr>
              <a:t>Yu Liu</a:t>
            </a:r>
            <a:r>
              <a:rPr lang="zh-CN" altLang="en-US" sz="2000" dirty="0" smtClean="0">
                <a:latin typeface="微软雅黑" charset="0"/>
                <a:ea typeface="微软雅黑" charset="0"/>
              </a:rPr>
              <a:t>†</a:t>
            </a:r>
            <a:r>
              <a:rPr lang="zh-CN" altLang="en-US" sz="2000" dirty="0">
                <a:latin typeface="微软雅黑" charset="0"/>
                <a:ea typeface="微软雅黑" charset="0"/>
              </a:rPr>
              <a:t>, </a:t>
            </a:r>
            <a:r>
              <a:rPr lang="zh-CN" altLang="en-US" sz="2000" dirty="0" smtClean="0">
                <a:latin typeface="微软雅黑" charset="0"/>
                <a:ea typeface="微软雅黑" charset="0"/>
              </a:rPr>
              <a:t>Y</a:t>
            </a:r>
            <a:r>
              <a:rPr lang="en-US" altLang="zh-CN" sz="2000" dirty="0" err="1" smtClean="0">
                <a:latin typeface="微软雅黑" charset="0"/>
                <a:ea typeface="微软雅黑" charset="0"/>
              </a:rPr>
              <a:t>angtao</a:t>
            </a:r>
            <a:r>
              <a:rPr lang="en-US" altLang="zh-CN" sz="2000" dirty="0" smtClean="0">
                <a:latin typeface="微软雅黑" charset="0"/>
                <a:ea typeface="微软雅黑" charset="0"/>
              </a:rPr>
              <a:t> Wang</a:t>
            </a:r>
            <a:r>
              <a:rPr lang="zh-CN" altLang="en-US" sz="2000" dirty="0" smtClean="0">
                <a:latin typeface="微软雅黑" charset="0"/>
                <a:ea typeface="微软雅黑" charset="0"/>
              </a:rPr>
              <a:t>†</a:t>
            </a:r>
            <a:r>
              <a:rPr lang="zh-CN" altLang="en-US" sz="2000" dirty="0">
                <a:latin typeface="微软雅黑" charset="0"/>
                <a:ea typeface="微软雅黑" charset="0"/>
              </a:rPr>
              <a:t>, </a:t>
            </a:r>
            <a:r>
              <a:rPr lang="en-US" altLang="zh-CN" sz="2000" dirty="0" err="1" smtClean="0">
                <a:solidFill>
                  <a:srgbClr val="FF0000"/>
                </a:solidFill>
                <a:latin typeface="微软雅黑" charset="0"/>
                <a:ea typeface="微软雅黑" charset="0"/>
              </a:rPr>
              <a:t>Ke</a:t>
            </a:r>
            <a:r>
              <a:rPr lang="en-US" altLang="zh-CN" sz="2000" dirty="0" smtClean="0">
                <a:solidFill>
                  <a:srgbClr val="FF0000"/>
                </a:solidFill>
                <a:latin typeface="微软雅黑" charset="0"/>
                <a:ea typeface="微软雅黑" charset="0"/>
              </a:rPr>
              <a:t> Zhou</a:t>
            </a:r>
            <a:r>
              <a:rPr lang="zh-CN" altLang="en-US" sz="2000" dirty="0" smtClean="0">
                <a:latin typeface="微软雅黑" charset="0"/>
                <a:ea typeface="微软雅黑" charset="0"/>
              </a:rPr>
              <a:t>†, </a:t>
            </a:r>
            <a:r>
              <a:rPr lang="en-US" altLang="zh-CN" sz="2000" dirty="0" err="1" smtClean="0">
                <a:latin typeface="微软雅黑" charset="0"/>
                <a:ea typeface="微软雅黑" charset="0"/>
              </a:rPr>
              <a:t>Yujuan</a:t>
            </a:r>
            <a:r>
              <a:rPr lang="en-US" altLang="zh-CN" sz="2000" dirty="0" smtClean="0">
                <a:latin typeface="微软雅黑" charset="0"/>
                <a:ea typeface="微软雅黑" charset="0"/>
              </a:rPr>
              <a:t> Yang</a:t>
            </a:r>
            <a:r>
              <a:rPr lang="zh-CN" altLang="en-US" sz="2000" dirty="0" smtClean="0">
                <a:latin typeface="微软雅黑" charset="0"/>
                <a:ea typeface="微软雅黑" charset="0"/>
              </a:rPr>
              <a:t>†</a:t>
            </a:r>
            <a:r>
              <a:rPr lang="en-US" altLang="zh-CN" sz="2000" dirty="0" smtClean="0">
                <a:latin typeface="微软雅黑" charset="0"/>
                <a:ea typeface="微软雅黑" charset="0"/>
              </a:rPr>
              <a:t>, </a:t>
            </a:r>
            <a:r>
              <a:rPr lang="en-US" altLang="zh-CN" sz="2000" dirty="0" err="1" smtClean="0">
                <a:latin typeface="微软雅黑" charset="0"/>
                <a:ea typeface="微软雅黑" charset="0"/>
              </a:rPr>
              <a:t>Yifei</a:t>
            </a:r>
            <a:r>
              <a:rPr lang="en-US" altLang="zh-CN" sz="2000" dirty="0" smtClean="0">
                <a:latin typeface="微软雅黑" charset="0"/>
                <a:ea typeface="微软雅黑" charset="0"/>
              </a:rPr>
              <a:t> Liu</a:t>
            </a:r>
            <a:r>
              <a:rPr lang="zh-CN" altLang="en-US" sz="2000" dirty="0" smtClean="0">
                <a:latin typeface="微软雅黑" charset="0"/>
                <a:ea typeface="微软雅黑" charset="0"/>
              </a:rPr>
              <a:t>†</a:t>
            </a:r>
            <a:r>
              <a:rPr lang="en-US" altLang="zh-CN" sz="2000" dirty="0" smtClean="0">
                <a:latin typeface="微软雅黑" charset="0"/>
                <a:ea typeface="微软雅黑" charset="0"/>
              </a:rPr>
              <a:t>, </a:t>
            </a:r>
            <a:r>
              <a:rPr lang="en-US" altLang="zh-CN" sz="2000" dirty="0" err="1" smtClean="0">
                <a:latin typeface="微软雅黑" charset="0"/>
                <a:ea typeface="微软雅黑" charset="0"/>
              </a:rPr>
              <a:t>Jingkuan</a:t>
            </a:r>
            <a:r>
              <a:rPr lang="en-US" altLang="zh-CN" sz="2000" dirty="0" smtClean="0">
                <a:latin typeface="微软雅黑" charset="0"/>
                <a:ea typeface="微软雅黑" charset="0"/>
              </a:rPr>
              <a:t> Song</a:t>
            </a:r>
            <a:r>
              <a:rPr lang="zh-CN" altLang="en-US" sz="2000" dirty="0" smtClean="0">
                <a:latin typeface="微软雅黑" charset="0"/>
                <a:ea typeface="微软雅黑" charset="0"/>
              </a:rPr>
              <a:t>§</a:t>
            </a:r>
            <a:r>
              <a:rPr lang="en-US" altLang="zh-CN" sz="2000" dirty="0" smtClean="0">
                <a:latin typeface="微软雅黑" charset="0"/>
                <a:ea typeface="微软雅黑" charset="0"/>
              </a:rPr>
              <a:t>, and </a:t>
            </a:r>
            <a:r>
              <a:rPr lang="en-US" altLang="zh-CN" sz="2000" dirty="0" err="1" smtClean="0">
                <a:latin typeface="微软雅黑" charset="0"/>
                <a:ea typeface="微软雅黑" charset="0"/>
              </a:rPr>
              <a:t>Zhili</a:t>
            </a:r>
            <a:r>
              <a:rPr lang="en-US" altLang="zh-CN" sz="2000" dirty="0" smtClean="0">
                <a:latin typeface="微软雅黑" charset="0"/>
                <a:ea typeface="微软雅黑" charset="0"/>
              </a:rPr>
              <a:t> Xiao‡</a:t>
            </a:r>
            <a:r>
              <a:rPr lang="zh-CN" altLang="en-US" sz="2000" dirty="0" smtClean="0">
                <a:latin typeface="微软雅黑" charset="0"/>
                <a:ea typeface="微软雅黑" charset="0"/>
              </a:rPr>
              <a:t> </a:t>
            </a:r>
            <a:endParaRPr lang="en-US" altLang="zh-CN" sz="2000" dirty="0" smtClean="0">
              <a:latin typeface="微软雅黑" charset="0"/>
              <a:ea typeface="微软雅黑" charset="0"/>
            </a:endParaRPr>
          </a:p>
          <a:p>
            <a:pPr algn="ctr" fontAlgn="auto">
              <a:spcAft>
                <a:spcPts val="1200"/>
              </a:spcAft>
            </a:pPr>
            <a:r>
              <a:rPr lang="zh-CN" altLang="en-US" sz="2000" dirty="0" smtClean="0">
                <a:solidFill>
                  <a:srgbClr val="8484D1"/>
                </a:solidFill>
                <a:latin typeface="微软雅黑" charset="0"/>
                <a:ea typeface="微软雅黑" charset="0"/>
              </a:rPr>
              <a:t>†</a:t>
            </a:r>
            <a:r>
              <a:rPr lang="zh-CN" altLang="en-US" sz="2000" dirty="0">
                <a:solidFill>
                  <a:srgbClr val="8484D1"/>
                </a:solidFill>
                <a:latin typeface="微软雅黑" charset="0"/>
                <a:ea typeface="微软雅黑" charset="0"/>
              </a:rPr>
              <a:t>Huazhong University of Science and Technology</a:t>
            </a:r>
            <a:r>
              <a:rPr lang="zh-CN" altLang="en-US" sz="2000" dirty="0" smtClean="0">
                <a:solidFill>
                  <a:srgbClr val="8484D1"/>
                </a:solidFill>
                <a:latin typeface="微软雅黑" charset="0"/>
                <a:ea typeface="微软雅黑" charset="0"/>
              </a:rPr>
              <a:t>, </a:t>
            </a:r>
            <a:r>
              <a:rPr lang="en-US" altLang="zh-CN" sz="2000" dirty="0" smtClean="0">
                <a:solidFill>
                  <a:srgbClr val="8484D1"/>
                </a:solidFill>
                <a:latin typeface="微软雅黑" charset="0"/>
                <a:ea typeface="微软雅黑" charset="0"/>
              </a:rPr>
              <a:t>Wuhan, China</a:t>
            </a:r>
            <a:endParaRPr lang="zh-CN" altLang="en-US" sz="2000" dirty="0">
              <a:solidFill>
                <a:srgbClr val="8484D1"/>
              </a:solidFill>
              <a:latin typeface="微软雅黑" charset="0"/>
              <a:ea typeface="微软雅黑" charset="0"/>
            </a:endParaRPr>
          </a:p>
          <a:p>
            <a:pPr algn="ctr"/>
            <a:r>
              <a:rPr lang="zh-CN" altLang="en-US" sz="2000" dirty="0" smtClean="0">
                <a:solidFill>
                  <a:srgbClr val="8484D1"/>
                </a:solidFill>
                <a:latin typeface="微软雅黑" charset="0"/>
                <a:ea typeface="微软雅黑" charset="0"/>
              </a:rPr>
              <a:t>§</a:t>
            </a:r>
            <a:r>
              <a:rPr lang="en-US" altLang="zh-CN" sz="2000" dirty="0" smtClean="0">
                <a:solidFill>
                  <a:srgbClr val="8484D1"/>
                </a:solidFill>
                <a:latin typeface="微软雅黑" charset="0"/>
                <a:ea typeface="微软雅黑" charset="0"/>
              </a:rPr>
              <a:t>University of Electronic Science and Technology of China, Chengdu, China</a:t>
            </a:r>
          </a:p>
          <a:p>
            <a:pPr algn="ctr"/>
            <a:r>
              <a:rPr lang="en-US" altLang="zh-CN" sz="2000" dirty="0">
                <a:solidFill>
                  <a:srgbClr val="8484D1"/>
                </a:solidFill>
                <a:latin typeface="微软雅黑" charset="0"/>
                <a:ea typeface="微软雅黑" charset="0"/>
              </a:rPr>
              <a:t>‡</a:t>
            </a:r>
            <a:r>
              <a:rPr lang="en-US" altLang="zh-CN" sz="2000" dirty="0" err="1" smtClean="0">
                <a:solidFill>
                  <a:srgbClr val="8484D1"/>
                </a:solidFill>
                <a:latin typeface="微软雅黑" charset="0"/>
                <a:ea typeface="微软雅黑" charset="0"/>
              </a:rPr>
              <a:t>Tencent</a:t>
            </a:r>
            <a:r>
              <a:rPr lang="en-US" altLang="zh-CN" sz="2000" dirty="0" smtClean="0">
                <a:solidFill>
                  <a:srgbClr val="8484D1"/>
                </a:solidFill>
                <a:latin typeface="微软雅黑" charset="0"/>
                <a:ea typeface="微软雅黑" charset="0"/>
              </a:rPr>
              <a:t>. </a:t>
            </a:r>
            <a:r>
              <a:rPr lang="en-US" altLang="zh-CN" sz="2000" dirty="0" err="1" smtClean="0">
                <a:solidFill>
                  <a:srgbClr val="8484D1"/>
                </a:solidFill>
                <a:latin typeface="微软雅黑" charset="0"/>
                <a:ea typeface="微软雅黑" charset="0"/>
              </a:rPr>
              <a:t>Inc</a:t>
            </a:r>
            <a:endParaRPr lang="en-US" altLang="zh-CN" sz="2000" dirty="0" smtClean="0">
              <a:solidFill>
                <a:srgbClr val="8484D1"/>
              </a:solidFill>
              <a:latin typeface="微软雅黑" charset="0"/>
              <a:ea typeface="微软雅黑" charset="0"/>
            </a:endParaRPr>
          </a:p>
        </p:txBody>
      </p:sp>
      <p:sp>
        <p:nvSpPr>
          <p:cNvPr id="6" name="标题 10"/>
          <p:cNvSpPr txBox="1">
            <a:spLocks/>
          </p:cNvSpPr>
          <p:nvPr/>
        </p:nvSpPr>
        <p:spPr>
          <a:xfrm>
            <a:off x="1747519" y="4781616"/>
            <a:ext cx="9002497" cy="5218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000" dirty="0" smtClean="0">
                <a:latin typeface="微软雅黑" charset="0"/>
                <a:ea typeface="微软雅黑" charset="0"/>
                <a:cs typeface="Arial" pitchFamily="34" charset="0"/>
              </a:rPr>
              <a:t>Yu Liu</a:t>
            </a:r>
            <a:endParaRPr lang="en-US" altLang="zh-CN" sz="2000" dirty="0">
              <a:latin typeface="微软雅黑" charset="0"/>
              <a:ea typeface="微软雅黑" charset="0"/>
              <a:cs typeface="Arial" pitchFamily="34" charset="0"/>
            </a:endParaRPr>
          </a:p>
        </p:txBody>
      </p:sp>
      <p:sp>
        <p:nvSpPr>
          <p:cNvPr id="8" name="文本框 7"/>
          <p:cNvSpPr txBox="1"/>
          <p:nvPr/>
        </p:nvSpPr>
        <p:spPr>
          <a:xfrm>
            <a:off x="3751636" y="5303469"/>
            <a:ext cx="4855158" cy="307777"/>
          </a:xfrm>
          <a:prstGeom prst="rect">
            <a:avLst/>
          </a:prstGeom>
          <a:noFill/>
        </p:spPr>
        <p:txBody>
          <a:bodyPr wrap="square" rtlCol="0">
            <a:spAutoFit/>
          </a:bodyPr>
          <a:lstStyle/>
          <a:p>
            <a:pPr algn="ctr"/>
            <a:r>
              <a:rPr lang="en-US" altLang="zh-CN" sz="1400" b="1" dirty="0" smtClean="0">
                <a:solidFill>
                  <a:srgbClr val="4747BA"/>
                </a:solidFill>
                <a:latin typeface="微软雅黑" charset="0"/>
                <a:ea typeface="微软雅黑" charset="0"/>
                <a:cs typeface="Arial" pitchFamily="34" charset="0"/>
              </a:rPr>
              <a:t>1/8/2019, Chengdu, </a:t>
            </a:r>
            <a:r>
              <a:rPr lang="en-US" altLang="zh-CN" sz="1400" b="1" dirty="0">
                <a:solidFill>
                  <a:srgbClr val="4747BA"/>
                </a:solidFill>
                <a:latin typeface="微软雅黑" charset="0"/>
                <a:ea typeface="微软雅黑" charset="0"/>
                <a:cs typeface="Arial" pitchFamily="34" charset="0"/>
              </a:rPr>
              <a:t>China</a:t>
            </a:r>
            <a:endParaRPr lang="zh-CN" altLang="en-US" sz="1400" b="1" dirty="0">
              <a:solidFill>
                <a:srgbClr val="4747BA"/>
              </a:solidFill>
              <a:latin typeface="微软雅黑" charset="0"/>
              <a:ea typeface="微软雅黑" charset="0"/>
              <a:cs typeface="Arial" pitchFamily="34" charset="0"/>
            </a:endParaRPr>
          </a:p>
        </p:txBody>
      </p:sp>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1</a:t>
            </a:fld>
            <a:endParaRPr lang="zh-CN" altLang="en-US" dirty="0"/>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0782" y="240200"/>
            <a:ext cx="895786" cy="681866"/>
          </a:xfrm>
          <a:prstGeom prst="rect">
            <a:avLst/>
          </a:prstGeom>
        </p:spPr>
      </p:pic>
      <p:pic>
        <p:nvPicPr>
          <p:cNvPr id="12" name="图片 11">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602505" y="-139592"/>
            <a:ext cx="2476500" cy="1441450"/>
          </a:xfrm>
          <a:prstGeom prst="rect">
            <a:avLst/>
          </a:prstGeom>
        </p:spPr>
      </p:pic>
      <p:pic>
        <p:nvPicPr>
          <p:cNvPr id="2" name="图片 1"/>
          <p:cNvPicPr>
            <a:picLocks noChangeAspect="1"/>
          </p:cNvPicPr>
          <p:nvPr/>
        </p:nvPicPr>
        <p:blipFill>
          <a:blip r:embed="rId5"/>
          <a:stretch>
            <a:fillRect/>
          </a:stretch>
        </p:blipFill>
        <p:spPr>
          <a:xfrm>
            <a:off x="8710505" y="205792"/>
            <a:ext cx="755175" cy="741361"/>
          </a:xfrm>
          <a:prstGeom prst="rect">
            <a:avLst/>
          </a:prstGeom>
        </p:spPr>
      </p:pic>
    </p:spTree>
    <p:extLst>
      <p:ext uri="{BB962C8B-B14F-4D97-AF65-F5344CB8AC3E}">
        <p14:creationId xmlns:p14="http://schemas.microsoft.com/office/powerpoint/2010/main" val="25532178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10</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624343"/>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Background</a:t>
            </a:r>
            <a:endParaRPr lang="en-US" altLang="zh-CN" sz="2800" b="1" dirty="0">
              <a:solidFill>
                <a:schemeClr val="bg1">
                  <a:lumMod val="65000"/>
                </a:schemeClr>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Design Overview</a:t>
            </a:r>
          </a:p>
          <a:p>
            <a:pPr marL="457200" indent="-457200">
              <a:lnSpc>
                <a:spcPts val="4500"/>
              </a:lnSpc>
              <a:buClr>
                <a:srgbClr val="4747BA"/>
              </a:buClr>
              <a:buFont typeface="Wingdings" pitchFamily="2" charset="2"/>
              <a:buChar char="l"/>
            </a:pPr>
            <a:r>
              <a:rPr lang="en-US" altLang="zh-CN" sz="2800" b="1" dirty="0">
                <a:solidFill>
                  <a:srgbClr val="4747BA"/>
                </a:solidFill>
                <a:latin typeface="微软雅黑" charset="0"/>
                <a:ea typeface="微软雅黑" charset="0"/>
              </a:rPr>
              <a:t>Methodology</a:t>
            </a:r>
          </a:p>
          <a:p>
            <a:pPr marL="457200" indent="-457200">
              <a:lnSpc>
                <a:spcPts val="4500"/>
              </a:lnSpc>
              <a:buClr>
                <a:srgbClr val="4747BA"/>
              </a:buClr>
              <a:buFont typeface="Wingdings" pitchFamily="2" charset="2"/>
              <a:buChar char="l"/>
            </a:pPr>
            <a:r>
              <a:rPr lang="en-US" altLang="zh-CN" sz="2800" dirty="0" smtClean="0">
                <a:solidFill>
                  <a:schemeClr val="tx1"/>
                </a:solidFill>
                <a:latin typeface="微软雅黑" charset="0"/>
                <a:ea typeface="微软雅黑" charset="0"/>
              </a:rPr>
              <a:t>Experiment Results</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a:solidFill>
                  <a:schemeClr val="tx1"/>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a:p>
            <a:pPr algn="ctr"/>
            <a:endParaRPr lang="zh-CN" altLang="en-US" sz="3200" dirty="0">
              <a:latin typeface="微软雅黑" charset="0"/>
              <a:ea typeface="微软雅黑"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18489022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11</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355882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Methodology</a:t>
            </a:r>
            <a:endParaRPr lang="en-US" altLang="zh-CN" sz="2800" b="1" dirty="0">
              <a:solidFill>
                <a:srgbClr val="4747BA"/>
              </a:solidFill>
              <a:latin typeface="微软雅黑" charset="0"/>
              <a:ea typeface="微软雅黑" charset="0"/>
            </a:endParaRPr>
          </a:p>
        </p:txBody>
      </p:sp>
      <p:pic>
        <p:nvPicPr>
          <p:cNvPr id="11" name="图片 10"/>
          <p:cNvPicPr>
            <a:picLocks noChangeAspect="1"/>
          </p:cNvPicPr>
          <p:nvPr/>
        </p:nvPicPr>
        <p:blipFill>
          <a:blip r:embed="rId3"/>
          <a:stretch>
            <a:fillRect/>
          </a:stretch>
        </p:blipFill>
        <p:spPr>
          <a:xfrm>
            <a:off x="838200" y="2407735"/>
            <a:ext cx="4426971" cy="3037051"/>
          </a:xfrm>
          <a:prstGeom prst="rect">
            <a:avLst/>
          </a:prstGeom>
        </p:spPr>
      </p:pic>
      <p:sp>
        <p:nvSpPr>
          <p:cNvPr id="12" name="标题 1"/>
          <p:cNvSpPr>
            <a:spLocks noGrp="1"/>
          </p:cNvSpPr>
          <p:nvPr>
            <p:ph type="title"/>
          </p:nvPr>
        </p:nvSpPr>
        <p:spPr>
          <a:xfrm>
            <a:off x="4324142" y="1135794"/>
            <a:ext cx="3829258" cy="360377"/>
          </a:xfrm>
        </p:spPr>
        <p:txBody>
          <a:bodyPr>
            <a:normAutofit fontScale="90000"/>
          </a:bodyPr>
          <a:lstStyle/>
          <a:p>
            <a:r>
              <a:rPr lang="en-US" altLang="zh-CN" sz="2400" dirty="0" smtClean="0">
                <a:latin typeface="微软雅黑" panose="020B0503020204020204" pitchFamily="34" charset="-122"/>
                <a:ea typeface="微软雅黑" panose="020B0503020204020204" pitchFamily="34" charset="-122"/>
                <a:cs typeface="Times New Roman" panose="02020603050405020304" pitchFamily="18" charset="0"/>
              </a:rPr>
              <a:t>Deep Self-Taught Hashing</a:t>
            </a:r>
            <a:endParaRPr lang="zh-CN" altLang="en-US" sz="24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 name="图片 12"/>
          <p:cNvPicPr>
            <a:picLocks noChangeAspect="1"/>
          </p:cNvPicPr>
          <p:nvPr/>
        </p:nvPicPr>
        <p:blipFill>
          <a:blip r:embed="rId4"/>
          <a:stretch>
            <a:fillRect/>
          </a:stretch>
        </p:blipFill>
        <p:spPr>
          <a:xfrm>
            <a:off x="6238771" y="1800916"/>
            <a:ext cx="5514627" cy="4250691"/>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7"/>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03016111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12</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355882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Methodology</a:t>
            </a:r>
            <a:endParaRPr lang="en-US" altLang="zh-CN" sz="2800" b="1" dirty="0">
              <a:solidFill>
                <a:srgbClr val="4747BA"/>
              </a:solidFill>
              <a:latin typeface="微软雅黑" charset="0"/>
              <a:ea typeface="微软雅黑" charset="0"/>
            </a:endParaRPr>
          </a:p>
        </p:txBody>
      </p:sp>
      <p:pic>
        <p:nvPicPr>
          <p:cNvPr id="9" name="图片 8"/>
          <p:cNvPicPr>
            <a:picLocks noChangeAspect="1"/>
          </p:cNvPicPr>
          <p:nvPr/>
        </p:nvPicPr>
        <p:blipFill>
          <a:blip r:embed="rId3"/>
          <a:stretch>
            <a:fillRect/>
          </a:stretch>
        </p:blipFill>
        <p:spPr>
          <a:xfrm>
            <a:off x="7457801" y="2106261"/>
            <a:ext cx="3320784" cy="3069027"/>
          </a:xfrm>
          <a:prstGeom prst="rect">
            <a:avLst/>
          </a:prstGeom>
        </p:spPr>
      </p:pic>
      <p:sp>
        <p:nvSpPr>
          <p:cNvPr id="10" name="标题 1"/>
          <p:cNvSpPr>
            <a:spLocks noGrp="1"/>
          </p:cNvSpPr>
          <p:nvPr>
            <p:ph type="title"/>
          </p:nvPr>
        </p:nvSpPr>
        <p:spPr>
          <a:xfrm>
            <a:off x="2237942" y="1269609"/>
            <a:ext cx="8607024" cy="360377"/>
          </a:xfrm>
        </p:spPr>
        <p:txBody>
          <a:bodyPr>
            <a:normAutofit fontScale="90000"/>
          </a:bodyPr>
          <a:lstStyle/>
          <a:p>
            <a:r>
              <a:rPr lang="en-US" altLang="zh-CN" sz="2400" dirty="0" smtClean="0">
                <a:latin typeface="微软雅黑" panose="020B0503020204020204" pitchFamily="34" charset="-122"/>
                <a:ea typeface="微软雅黑" panose="020B0503020204020204" pitchFamily="34" charset="-122"/>
                <a:cs typeface="Times New Roman" panose="02020603050405020304" pitchFamily="18" charset="0"/>
              </a:rPr>
              <a:t>Building a Semantic Graph with Restricted Hamming Distance</a:t>
            </a:r>
            <a:endParaRPr lang="zh-CN" altLang="en-US" sz="24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 name="图片 12"/>
          <p:cNvPicPr>
            <a:picLocks noChangeAspect="1"/>
          </p:cNvPicPr>
          <p:nvPr/>
        </p:nvPicPr>
        <p:blipFill>
          <a:blip r:embed="rId4"/>
          <a:stretch>
            <a:fillRect/>
          </a:stretch>
        </p:blipFill>
        <p:spPr>
          <a:xfrm>
            <a:off x="3397851" y="5399517"/>
            <a:ext cx="5037257" cy="830652"/>
          </a:xfrm>
          <a:prstGeom prst="rect">
            <a:avLst/>
          </a:prstGeom>
        </p:spPr>
      </p:pic>
      <p:pic>
        <p:nvPicPr>
          <p:cNvPr id="3" name="图片 2"/>
          <p:cNvPicPr>
            <a:picLocks noChangeAspect="1"/>
          </p:cNvPicPr>
          <p:nvPr/>
        </p:nvPicPr>
        <p:blipFill>
          <a:blip r:embed="rId5"/>
          <a:stretch>
            <a:fillRect/>
          </a:stretch>
        </p:blipFill>
        <p:spPr>
          <a:xfrm>
            <a:off x="838200" y="2154043"/>
            <a:ext cx="4061547" cy="2973465"/>
          </a:xfrm>
          <a:prstGeom prst="rect">
            <a:avLst/>
          </a:prstGeom>
        </p:spPr>
      </p:pic>
      <p:sp>
        <p:nvSpPr>
          <p:cNvPr id="14" name="右箭头 13"/>
          <p:cNvSpPr/>
          <p:nvPr/>
        </p:nvSpPr>
        <p:spPr>
          <a:xfrm>
            <a:off x="5301413" y="3268367"/>
            <a:ext cx="1647929" cy="61295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pic>
        <p:nvPicPr>
          <p:cNvPr id="15" name="图片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8" name="图片 17">
            <a:extLst>
              <a:ext uri="{FF2B5EF4-FFF2-40B4-BE49-F238E27FC236}">
                <a16:creationId xmlns:a16="http://schemas.microsoft.com/office/drawing/2014/main" id="{C590163D-B51F-DB43-B909-0EA9DA0A1D6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9" name="图片 18"/>
          <p:cNvPicPr>
            <a:picLocks noChangeAspect="1"/>
          </p:cNvPicPr>
          <p:nvPr/>
        </p:nvPicPr>
        <p:blipFill>
          <a:blip r:embed="rId8"/>
          <a:stretch>
            <a:fillRect/>
          </a:stretch>
        </p:blipFill>
        <p:spPr>
          <a:xfrm>
            <a:off x="8676640" y="165154"/>
            <a:ext cx="755175" cy="741361"/>
          </a:xfrm>
          <a:prstGeom prst="rect">
            <a:avLst/>
          </a:prstGeom>
        </p:spPr>
      </p:pic>
    </p:spTree>
    <p:extLst>
      <p:ext uri="{BB962C8B-B14F-4D97-AF65-F5344CB8AC3E}">
        <p14:creationId xmlns:p14="http://schemas.microsoft.com/office/powerpoint/2010/main" val="252090809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13</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355882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Methodology</a:t>
            </a:r>
            <a:endParaRPr lang="en-US" altLang="zh-CN" sz="2800" b="1" dirty="0">
              <a:solidFill>
                <a:srgbClr val="4747BA"/>
              </a:solidFill>
              <a:latin typeface="微软雅黑" charset="0"/>
              <a:ea typeface="微软雅黑" charset="0"/>
            </a:endParaRPr>
          </a:p>
        </p:txBody>
      </p:sp>
      <p:sp>
        <p:nvSpPr>
          <p:cNvPr id="9" name="标题 1"/>
          <p:cNvSpPr>
            <a:spLocks noGrp="1"/>
          </p:cNvSpPr>
          <p:nvPr>
            <p:ph type="title"/>
          </p:nvPr>
        </p:nvSpPr>
        <p:spPr>
          <a:xfrm>
            <a:off x="4515789" y="1030466"/>
            <a:ext cx="3778181" cy="360377"/>
          </a:xfrm>
        </p:spPr>
        <p:txBody>
          <a:bodyPr>
            <a:normAutofit fontScale="90000"/>
          </a:bodyPr>
          <a:lstStyle/>
          <a:p>
            <a:r>
              <a:rPr lang="en-US" altLang="zh-CN" sz="2400" dirty="0" smtClean="0">
                <a:latin typeface="微软雅黑" panose="020B0503020204020204" pitchFamily="34" charset="-122"/>
                <a:ea typeface="微软雅黑" panose="020B0503020204020204" pitchFamily="34" charset="-122"/>
                <a:cs typeface="Times New Roman" panose="02020603050405020304" pitchFamily="18" charset="0"/>
              </a:rPr>
              <a:t>Semantic Hash Rank</a:t>
            </a:r>
            <a:r>
              <a:rPr lang="zh-CN" altLang="en-US" sz="2400" dirty="0" smtClean="0">
                <a:latin typeface="微软雅黑" panose="020B0503020204020204" pitchFamily="34" charset="-122"/>
                <a:ea typeface="微软雅黑" panose="020B0503020204020204" pitchFamily="34" charset="-122"/>
                <a:cs typeface="Times New Roman" panose="02020603050405020304" pitchFamily="18" charset="0"/>
              </a:rPr>
              <a:t>（</a:t>
            </a:r>
            <a:r>
              <a:rPr lang="en-US" altLang="zh-CN" sz="2400" dirty="0" smtClean="0">
                <a:latin typeface="微软雅黑" panose="020B0503020204020204" pitchFamily="34" charset="-122"/>
                <a:ea typeface="微软雅黑" panose="020B0503020204020204" pitchFamily="34" charset="-122"/>
                <a:cs typeface="Times New Roman" panose="02020603050405020304" pitchFamily="18" charset="0"/>
              </a:rPr>
              <a:t>SHR</a:t>
            </a:r>
            <a:r>
              <a:rPr lang="zh-CN" altLang="en-US" sz="2400" dirty="0" smtClean="0">
                <a:latin typeface="微软雅黑" panose="020B0503020204020204" pitchFamily="34" charset="-122"/>
                <a:ea typeface="微软雅黑" panose="020B0503020204020204" pitchFamily="34" charset="-122"/>
                <a:cs typeface="Times New Roman" panose="02020603050405020304" pitchFamily="18" charset="0"/>
              </a:rPr>
              <a:t>）</a:t>
            </a:r>
            <a:endParaRPr lang="zh-CN" altLang="en-US" sz="24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0" name="图片 9"/>
          <p:cNvPicPr>
            <a:picLocks noChangeAspect="1"/>
          </p:cNvPicPr>
          <p:nvPr/>
        </p:nvPicPr>
        <p:blipFill>
          <a:blip r:embed="rId3"/>
          <a:stretch>
            <a:fillRect/>
          </a:stretch>
        </p:blipFill>
        <p:spPr>
          <a:xfrm>
            <a:off x="7835810" y="1668792"/>
            <a:ext cx="3020366" cy="3070553"/>
          </a:xfrm>
          <a:prstGeom prst="rect">
            <a:avLst/>
          </a:prstGeom>
        </p:spPr>
      </p:pic>
      <p:pic>
        <p:nvPicPr>
          <p:cNvPr id="11" name="图片 10"/>
          <p:cNvPicPr>
            <a:picLocks noChangeAspect="1"/>
          </p:cNvPicPr>
          <p:nvPr/>
        </p:nvPicPr>
        <p:blipFill>
          <a:blip r:embed="rId4"/>
          <a:stretch>
            <a:fillRect/>
          </a:stretch>
        </p:blipFill>
        <p:spPr>
          <a:xfrm>
            <a:off x="1580965" y="1655904"/>
            <a:ext cx="3320784" cy="3069027"/>
          </a:xfrm>
          <a:prstGeom prst="rect">
            <a:avLst/>
          </a:prstGeom>
        </p:spPr>
      </p:pic>
      <p:sp>
        <p:nvSpPr>
          <p:cNvPr id="12" name="右箭头 11"/>
          <p:cNvSpPr/>
          <p:nvPr/>
        </p:nvSpPr>
        <p:spPr>
          <a:xfrm>
            <a:off x="5544815" y="2709796"/>
            <a:ext cx="1647929" cy="612950"/>
          </a:xfrm>
          <a:prstGeom prst="rightArrow">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p>
        </p:txBody>
      </p:sp>
      <p:sp>
        <p:nvSpPr>
          <p:cNvPr id="2" name="矩形 1"/>
          <p:cNvSpPr/>
          <p:nvPr/>
        </p:nvSpPr>
        <p:spPr>
          <a:xfrm>
            <a:off x="625736" y="5243581"/>
            <a:ext cx="5608810" cy="923330"/>
          </a:xfrm>
          <a:prstGeom prst="rect">
            <a:avLst/>
          </a:prstGeom>
        </p:spPr>
        <p:txBody>
          <a:bodyPr wrap="square">
            <a:spAutoFit/>
          </a:bodyPr>
          <a:lstStyle/>
          <a:p>
            <a:r>
              <a:rPr lang="en-US" altLang="zh-CN" dirty="0">
                <a:solidFill>
                  <a:srgbClr val="000000"/>
                </a:solidFill>
                <a:latin typeface="微软雅黑" panose="020B0503020204020204" pitchFamily="34" charset="-122"/>
                <a:ea typeface="微软雅黑" panose="020B0503020204020204" pitchFamily="34" charset="-122"/>
              </a:rPr>
              <a:t>We </a:t>
            </a:r>
            <a:r>
              <a:rPr lang="en-US" altLang="zh-CN" dirty="0" smtClean="0">
                <a:solidFill>
                  <a:srgbClr val="000000"/>
                </a:solidFill>
                <a:latin typeface="微软雅黑" panose="020B0503020204020204" pitchFamily="34" charset="-122"/>
                <a:ea typeface="微软雅黑" panose="020B0503020204020204" pitchFamily="34" charset="-122"/>
              </a:rPr>
              <a:t>propose SHR </a:t>
            </a:r>
            <a:r>
              <a:rPr lang="en-US" altLang="zh-CN" dirty="0">
                <a:solidFill>
                  <a:srgbClr val="000000"/>
                </a:solidFill>
                <a:latin typeface="微软雅黑" panose="020B0503020204020204" pitchFamily="34" charset="-122"/>
                <a:ea typeface="微软雅黑" panose="020B0503020204020204" pitchFamily="34" charset="-122"/>
              </a:rPr>
              <a:t>algorithm which takes both the </a:t>
            </a:r>
            <a:r>
              <a:rPr lang="en-US" altLang="zh-CN" dirty="0" smtClean="0">
                <a:solidFill>
                  <a:srgbClr val="000000"/>
                </a:solidFill>
                <a:latin typeface="微软雅黑" panose="020B0503020204020204" pitchFamily="34" charset="-122"/>
                <a:ea typeface="微软雅黑" panose="020B0503020204020204" pitchFamily="34" charset="-122"/>
              </a:rPr>
              <a:t>number of </a:t>
            </a:r>
            <a:r>
              <a:rPr lang="en-US" altLang="zh-CN" dirty="0">
                <a:solidFill>
                  <a:srgbClr val="000000"/>
                </a:solidFill>
                <a:latin typeface="微软雅黑" panose="020B0503020204020204" pitchFamily="34" charset="-122"/>
                <a:ea typeface="微软雅黑" panose="020B0503020204020204" pitchFamily="34" charset="-122"/>
              </a:rPr>
              <a:t>connected links and the weight on edges into </a:t>
            </a:r>
            <a:r>
              <a:rPr lang="en-US" altLang="zh-CN" dirty="0" smtClean="0">
                <a:solidFill>
                  <a:srgbClr val="000000"/>
                </a:solidFill>
                <a:latin typeface="微软雅黑" panose="020B0503020204020204" pitchFamily="34" charset="-122"/>
                <a:ea typeface="微软雅黑" panose="020B0503020204020204" pitchFamily="34" charset="-122"/>
              </a:rPr>
              <a:t>consideration.</a:t>
            </a:r>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5"/>
          <a:stretch>
            <a:fillRect/>
          </a:stretch>
        </p:blipFill>
        <p:spPr>
          <a:xfrm>
            <a:off x="6693030" y="5065111"/>
            <a:ext cx="4252328" cy="1280271"/>
          </a:xfrm>
          <a:prstGeom prst="rect">
            <a:avLst/>
          </a:prstGeom>
        </p:spPr>
      </p:pic>
      <p:pic>
        <p:nvPicPr>
          <p:cNvPr id="15" name="图片 1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8"/>
          <a:stretch>
            <a:fillRect/>
          </a:stretch>
        </p:blipFill>
        <p:spPr>
          <a:xfrm>
            <a:off x="8676640" y="165154"/>
            <a:ext cx="755175" cy="741361"/>
          </a:xfrm>
          <a:prstGeom prst="rect">
            <a:avLst/>
          </a:prstGeom>
        </p:spPr>
      </p:pic>
    </p:spTree>
    <p:extLst>
      <p:ext uri="{BB962C8B-B14F-4D97-AF65-F5344CB8AC3E}">
        <p14:creationId xmlns:p14="http://schemas.microsoft.com/office/powerpoint/2010/main" val="24447788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14</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355882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Methodology</a:t>
            </a:r>
            <a:endParaRPr lang="en-US" altLang="zh-CN" sz="2800" b="1" dirty="0">
              <a:solidFill>
                <a:srgbClr val="4747BA"/>
              </a:solidFill>
              <a:latin typeface="微软雅黑" charset="0"/>
              <a:ea typeface="微软雅黑" charset="0"/>
            </a:endParaRPr>
          </a:p>
        </p:txBody>
      </p:sp>
      <p:pic>
        <p:nvPicPr>
          <p:cNvPr id="2" name="图片 1"/>
          <p:cNvPicPr>
            <a:picLocks noChangeAspect="1"/>
          </p:cNvPicPr>
          <p:nvPr/>
        </p:nvPicPr>
        <p:blipFill>
          <a:blip r:embed="rId3"/>
          <a:stretch>
            <a:fillRect/>
          </a:stretch>
        </p:blipFill>
        <p:spPr>
          <a:xfrm>
            <a:off x="1761772" y="1959262"/>
            <a:ext cx="4138019" cy="3231160"/>
          </a:xfrm>
          <a:prstGeom prst="rect">
            <a:avLst/>
          </a:prstGeom>
        </p:spPr>
      </p:pic>
      <p:pic>
        <p:nvPicPr>
          <p:cNvPr id="3" name="图片 2"/>
          <p:cNvPicPr>
            <a:picLocks noChangeAspect="1"/>
          </p:cNvPicPr>
          <p:nvPr/>
        </p:nvPicPr>
        <p:blipFill>
          <a:blip r:embed="rId4"/>
          <a:stretch>
            <a:fillRect/>
          </a:stretch>
        </p:blipFill>
        <p:spPr>
          <a:xfrm>
            <a:off x="6918695" y="2878993"/>
            <a:ext cx="3063505" cy="1463167"/>
          </a:xfrm>
          <a:prstGeom prst="rect">
            <a:avLst/>
          </a:prstGeom>
        </p:spPr>
      </p:pic>
      <p:sp>
        <p:nvSpPr>
          <p:cNvPr id="9" name="矩形 8"/>
          <p:cNvSpPr/>
          <p:nvPr/>
        </p:nvSpPr>
        <p:spPr>
          <a:xfrm>
            <a:off x="2828637" y="5551185"/>
            <a:ext cx="6767945" cy="646331"/>
          </a:xfrm>
          <a:prstGeom prst="rect">
            <a:avLst/>
          </a:prstGeom>
        </p:spPr>
        <p:txBody>
          <a:bodyPr wrap="square">
            <a:spAutoFit/>
          </a:bodyPr>
          <a:lstStyle/>
          <a:p>
            <a:r>
              <a:rPr lang="en-US" altLang="zh-CN" dirty="0" smtClean="0">
                <a:solidFill>
                  <a:srgbClr val="000000"/>
                </a:solidFill>
                <a:latin typeface="微软雅黑" panose="020B0503020204020204" pitchFamily="34" charset="-122"/>
                <a:ea typeface="微软雅黑" panose="020B0503020204020204" pitchFamily="34" charset="-122"/>
              </a:rPr>
              <a:t>The </a:t>
            </a:r>
            <a:r>
              <a:rPr lang="en-US" altLang="zh-CN" dirty="0">
                <a:solidFill>
                  <a:srgbClr val="000000"/>
                </a:solidFill>
                <a:latin typeface="微软雅黑" panose="020B0503020204020204" pitchFamily="34" charset="-122"/>
                <a:ea typeface="微软雅黑" panose="020B0503020204020204" pitchFamily="34" charset="-122"/>
              </a:rPr>
              <a:t>user can </a:t>
            </a:r>
            <a:r>
              <a:rPr lang="en-US" altLang="zh-CN" dirty="0" smtClean="0">
                <a:solidFill>
                  <a:srgbClr val="000000"/>
                </a:solidFill>
                <a:latin typeface="微软雅黑" panose="020B0503020204020204" pitchFamily="34" charset="-122"/>
                <a:ea typeface="微软雅黑" panose="020B0503020204020204" pitchFamily="34" charset="-122"/>
              </a:rPr>
              <a:t>decide whether </a:t>
            </a:r>
            <a:r>
              <a:rPr lang="en-US" altLang="zh-CN" dirty="0">
                <a:solidFill>
                  <a:srgbClr val="000000"/>
                </a:solidFill>
                <a:latin typeface="微软雅黑" panose="020B0503020204020204" pitchFamily="34" charset="-122"/>
                <a:ea typeface="微软雅黑" panose="020B0503020204020204" pitchFamily="34" charset="-122"/>
              </a:rPr>
              <a:t>the image dark data are worth mining for the </a:t>
            </a:r>
            <a:r>
              <a:rPr lang="en-US" altLang="zh-CN" dirty="0" smtClean="0">
                <a:solidFill>
                  <a:srgbClr val="000000"/>
                </a:solidFill>
                <a:latin typeface="微软雅黑" panose="020B0503020204020204" pitchFamily="34" charset="-122"/>
                <a:ea typeface="微软雅黑" panose="020B0503020204020204" pitchFamily="34" charset="-122"/>
              </a:rPr>
              <a:t>query</a:t>
            </a:r>
            <a:r>
              <a:rPr lang="en-US" altLang="zh-CN" dirty="0">
                <a:solidFill>
                  <a:srgbClr val="000000"/>
                </a:solidFill>
                <a:latin typeface="微软雅黑" panose="020B0503020204020204" pitchFamily="34" charset="-122"/>
                <a:ea typeface="微软雅黑" panose="020B0503020204020204" pitchFamily="34" charset="-122"/>
              </a:rPr>
              <a:t> </a:t>
            </a:r>
            <a:r>
              <a:rPr lang="en-US" altLang="zh-CN" dirty="0" smtClean="0">
                <a:solidFill>
                  <a:srgbClr val="000000"/>
                </a:solidFill>
                <a:latin typeface="微软雅黑" panose="020B0503020204020204" pitchFamily="34" charset="-122"/>
                <a:ea typeface="微软雅黑" panose="020B0503020204020204" pitchFamily="34" charset="-122"/>
              </a:rPr>
              <a:t>according to returned query score.</a:t>
            </a:r>
            <a:endParaRPr lang="zh-CN" altLang="en-US" dirty="0">
              <a:latin typeface="微软雅黑" panose="020B0503020204020204" pitchFamily="34" charset="-122"/>
              <a:ea typeface="微软雅黑" panose="020B0503020204020204" pitchFamily="34" charset="-122"/>
            </a:endParaRPr>
          </a:p>
        </p:txBody>
      </p:sp>
      <p:sp>
        <p:nvSpPr>
          <p:cNvPr id="10" name="标题 1"/>
          <p:cNvSpPr>
            <a:spLocks noGrp="1"/>
          </p:cNvSpPr>
          <p:nvPr>
            <p:ph type="title"/>
          </p:nvPr>
        </p:nvSpPr>
        <p:spPr>
          <a:xfrm>
            <a:off x="2598159" y="1110225"/>
            <a:ext cx="7918102" cy="360377"/>
          </a:xfrm>
        </p:spPr>
        <p:txBody>
          <a:bodyPr>
            <a:normAutofit fontScale="90000"/>
          </a:bodyPr>
          <a:lstStyle/>
          <a:p>
            <a:pPr algn="ctr"/>
            <a:r>
              <a:rPr lang="en-US" altLang="zh-CN" sz="2400" dirty="0" smtClean="0">
                <a:latin typeface="微软雅黑" panose="020B0503020204020204" pitchFamily="34" charset="-122"/>
                <a:ea typeface="微软雅黑" panose="020B0503020204020204" pitchFamily="34" charset="-122"/>
                <a:cs typeface="Times New Roman" panose="02020603050405020304" pitchFamily="18" charset="0"/>
              </a:rPr>
              <a:t>Assessment by Query Score and Rank</a:t>
            </a:r>
            <a:endParaRPr lang="zh-CN" altLang="en-US" sz="24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 name="图片 1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4" name="图片 13">
            <a:extLst>
              <a:ext uri="{FF2B5EF4-FFF2-40B4-BE49-F238E27FC236}">
                <a16:creationId xmlns:a16="http://schemas.microsoft.com/office/drawing/2014/main" id="{C590163D-B51F-DB43-B909-0EA9DA0A1D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5" name="图片 14"/>
          <p:cNvPicPr>
            <a:picLocks noChangeAspect="1"/>
          </p:cNvPicPr>
          <p:nvPr/>
        </p:nvPicPr>
        <p:blipFill>
          <a:blip r:embed="rId7"/>
          <a:stretch>
            <a:fillRect/>
          </a:stretch>
        </p:blipFill>
        <p:spPr>
          <a:xfrm>
            <a:off x="8676640" y="165154"/>
            <a:ext cx="755175" cy="741361"/>
          </a:xfrm>
          <a:prstGeom prst="rect">
            <a:avLst/>
          </a:prstGeom>
        </p:spPr>
      </p:pic>
    </p:spTree>
    <p:extLst>
      <p:ext uri="{BB962C8B-B14F-4D97-AF65-F5344CB8AC3E}">
        <p14:creationId xmlns:p14="http://schemas.microsoft.com/office/powerpoint/2010/main" val="737715993"/>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15</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624343"/>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Background</a:t>
            </a:r>
            <a:endParaRPr lang="en-US" altLang="zh-CN" sz="2800" b="1" dirty="0">
              <a:solidFill>
                <a:schemeClr val="bg1">
                  <a:lumMod val="65000"/>
                </a:schemeClr>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Design Overview</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Methodology</a:t>
            </a:r>
          </a:p>
          <a:p>
            <a:pPr marL="457200" indent="-457200">
              <a:lnSpc>
                <a:spcPts val="4500"/>
              </a:lnSpc>
              <a:buClr>
                <a:srgbClr val="4747BA"/>
              </a:buClr>
              <a:buFont typeface="Wingdings" pitchFamily="2" charset="2"/>
              <a:buChar char="l"/>
            </a:pPr>
            <a:r>
              <a:rPr lang="en-US" altLang="zh-CN" sz="2800" b="1" dirty="0">
                <a:solidFill>
                  <a:srgbClr val="4747BA"/>
                </a:solidFill>
                <a:latin typeface="微软雅黑" charset="0"/>
                <a:ea typeface="微软雅黑" charset="0"/>
              </a:rPr>
              <a:t>Experiment Results</a:t>
            </a:r>
          </a:p>
          <a:p>
            <a:pPr marL="457200" indent="-457200">
              <a:lnSpc>
                <a:spcPts val="4500"/>
              </a:lnSpc>
              <a:buClr>
                <a:srgbClr val="4747BA"/>
              </a:buClr>
              <a:buFont typeface="Wingdings" pitchFamily="2" charset="2"/>
              <a:buChar char="l"/>
            </a:pPr>
            <a:r>
              <a:rPr lang="en-US" altLang="zh-CN" sz="2800" dirty="0">
                <a:solidFill>
                  <a:schemeClr val="tx1"/>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a:p>
            <a:pPr algn="ctr"/>
            <a:endParaRPr lang="zh-CN" altLang="en-US" sz="3200" dirty="0">
              <a:latin typeface="微软雅黑" charset="0"/>
              <a:ea typeface="微软雅黑"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93712681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16</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9" name="文本框 8"/>
          <p:cNvSpPr txBox="1"/>
          <p:nvPr/>
        </p:nvSpPr>
        <p:spPr>
          <a:xfrm>
            <a:off x="1211889" y="1388273"/>
            <a:ext cx="9790094" cy="2554545"/>
          </a:xfrm>
          <a:prstGeom prst="rect">
            <a:avLst/>
          </a:prstGeom>
          <a:noFill/>
        </p:spPr>
        <p:txBody>
          <a:bodyPr wrap="square" rtlCol="0" anchor="t">
            <a:spAutoFit/>
          </a:bodyPr>
          <a:lstStyle/>
          <a:p>
            <a:pPr marL="285750" indent="-285750" fontAlgn="auto">
              <a:spcAft>
                <a:spcPts val="1800"/>
              </a:spcAft>
              <a:buFont typeface="Wingdings" charset="0"/>
              <a:buChar char="l"/>
            </a:pPr>
            <a:r>
              <a:rPr lang="en-US" altLang="zh-CN" sz="2000" dirty="0" smtClean="0">
                <a:solidFill>
                  <a:schemeClr val="tx1"/>
                </a:solidFill>
                <a:latin typeface="微软雅黑" charset="0"/>
                <a:ea typeface="微软雅黑" charset="0"/>
              </a:rPr>
              <a:t>Datasets: CIFAR-10 dataset</a:t>
            </a:r>
          </a:p>
          <a:p>
            <a:pPr fontAlgn="auto">
              <a:spcAft>
                <a:spcPts val="1800"/>
              </a:spcAft>
            </a:pPr>
            <a:r>
              <a:rPr lang="en-US" altLang="zh-CN" sz="2000" dirty="0" smtClean="0">
                <a:solidFill>
                  <a:schemeClr val="tx1"/>
                </a:solidFill>
                <a:latin typeface="微软雅黑" charset="0"/>
                <a:ea typeface="微软雅黑" charset="0"/>
              </a:rPr>
              <a:t>                    real-world dataset </a:t>
            </a:r>
          </a:p>
          <a:p>
            <a:pPr fontAlgn="auto">
              <a:spcAft>
                <a:spcPts val="1800"/>
              </a:spcAft>
            </a:pPr>
            <a:r>
              <a:rPr lang="en-US" altLang="zh-CN" sz="2000" dirty="0">
                <a:latin typeface="微软雅黑" charset="0"/>
                <a:ea typeface="微软雅黑" charset="0"/>
              </a:rPr>
              <a:t> </a:t>
            </a:r>
            <a:r>
              <a:rPr lang="en-US" altLang="zh-CN" sz="2000" dirty="0" smtClean="0">
                <a:latin typeface="微软雅黑" charset="0"/>
                <a:ea typeface="微软雅黑" charset="0"/>
              </a:rPr>
              <a:t>                   </a:t>
            </a:r>
            <a:r>
              <a:rPr lang="en-US" altLang="zh-CN" sz="2000" dirty="0" smtClean="0">
                <a:solidFill>
                  <a:schemeClr val="tx1"/>
                </a:solidFill>
                <a:latin typeface="微软雅黑" charset="0"/>
                <a:ea typeface="微软雅黑" charset="0"/>
              </a:rPr>
              <a:t>large-scale </a:t>
            </a:r>
            <a:r>
              <a:rPr lang="en-US" altLang="zh-CN" sz="2000" dirty="0" err="1" smtClean="0">
                <a:solidFill>
                  <a:schemeClr val="tx1"/>
                </a:solidFill>
                <a:latin typeface="微软雅黑" charset="0"/>
                <a:ea typeface="微软雅黑" charset="0"/>
              </a:rPr>
              <a:t>Tencent</a:t>
            </a:r>
            <a:r>
              <a:rPr lang="en-US" altLang="zh-CN" sz="2000" dirty="0" smtClean="0">
                <a:solidFill>
                  <a:schemeClr val="tx1"/>
                </a:solidFill>
                <a:latin typeface="微软雅黑" charset="0"/>
                <a:ea typeface="微软雅黑" charset="0"/>
              </a:rPr>
              <a:t> dataset</a:t>
            </a:r>
          </a:p>
          <a:p>
            <a:pPr marL="285750" indent="-285750" fontAlgn="auto">
              <a:spcAft>
                <a:spcPts val="1800"/>
              </a:spcAft>
              <a:buFont typeface="Wingdings" charset="0"/>
              <a:buChar char="l"/>
            </a:pPr>
            <a:endParaRPr lang="en-US" altLang="zh-CN" sz="2000" dirty="0" smtClean="0">
              <a:solidFill>
                <a:schemeClr val="tx1"/>
              </a:solidFill>
              <a:latin typeface="微软雅黑" charset="0"/>
              <a:ea typeface="微软雅黑" charset="0"/>
            </a:endParaRPr>
          </a:p>
          <a:p>
            <a:pPr marL="285750" indent="-285750" fontAlgn="auto">
              <a:spcAft>
                <a:spcPts val="1800"/>
              </a:spcAft>
              <a:buFont typeface="Wingdings" charset="0"/>
              <a:buChar char="l"/>
            </a:pPr>
            <a:r>
              <a:rPr lang="en-US" altLang="zh-CN" sz="2000" dirty="0" smtClean="0">
                <a:latin typeface="微软雅黑" charset="0"/>
                <a:ea typeface="微软雅黑" charset="0"/>
              </a:rPr>
              <a:t>Experimental Procedures:</a:t>
            </a:r>
          </a:p>
        </p:txBody>
      </p:sp>
      <p:sp>
        <p:nvSpPr>
          <p:cNvPr id="2" name="文本框 1"/>
          <p:cNvSpPr txBox="1"/>
          <p:nvPr/>
        </p:nvSpPr>
        <p:spPr>
          <a:xfrm>
            <a:off x="2640185" y="4075350"/>
            <a:ext cx="6576291" cy="2015936"/>
          </a:xfrm>
          <a:prstGeom prst="rect">
            <a:avLst/>
          </a:prstGeom>
          <a:noFill/>
        </p:spPr>
        <p:txBody>
          <a:bodyPr wrap="square" rtlCol="0">
            <a:spAutoFit/>
          </a:bodyPr>
          <a:lstStyle/>
          <a:p>
            <a:pPr marL="342900" indent="-342900">
              <a:spcAft>
                <a:spcPts val="1800"/>
              </a:spcAft>
              <a:buFont typeface="Wingdings" panose="05000000000000000000" pitchFamily="2" charset="2"/>
              <a:buChar char="Ø"/>
            </a:pPr>
            <a:r>
              <a:rPr lang="en-US" altLang="zh-CN" sz="2000" dirty="0">
                <a:latin typeface="微软雅黑" charset="0"/>
                <a:ea typeface="微软雅黑" charset="0"/>
              </a:rPr>
              <a:t>Generality ability of DSTH</a:t>
            </a:r>
          </a:p>
          <a:p>
            <a:pPr marL="342900" indent="-342900">
              <a:spcAft>
                <a:spcPts val="1800"/>
              </a:spcAft>
              <a:buFont typeface="Wingdings" panose="05000000000000000000" pitchFamily="2" charset="2"/>
              <a:buChar char="Ø"/>
            </a:pPr>
            <a:r>
              <a:rPr lang="en-US" altLang="zh-CN" sz="2000" dirty="0">
                <a:latin typeface="微软雅黑" charset="0"/>
                <a:ea typeface="微软雅黑" charset="0"/>
              </a:rPr>
              <a:t>Efficiency of graph building using hash codes</a:t>
            </a:r>
          </a:p>
          <a:p>
            <a:pPr marL="342900" indent="-342900">
              <a:spcAft>
                <a:spcPts val="1800"/>
              </a:spcAft>
              <a:buFont typeface="Wingdings" panose="05000000000000000000" pitchFamily="2" charset="2"/>
              <a:buChar char="Ø"/>
            </a:pPr>
            <a:r>
              <a:rPr lang="en-US" altLang="zh-CN" sz="2000" dirty="0">
                <a:latin typeface="微软雅黑" charset="0"/>
                <a:ea typeface="微软雅黑" charset="0"/>
              </a:rPr>
              <a:t>Semantic extraction of SHR</a:t>
            </a:r>
          </a:p>
          <a:p>
            <a:pPr marL="342900" indent="-342900">
              <a:spcAft>
                <a:spcPts val="1800"/>
              </a:spcAft>
              <a:buFont typeface="Wingdings" panose="05000000000000000000" pitchFamily="2" charset="2"/>
              <a:buChar char="Ø"/>
            </a:pPr>
            <a:r>
              <a:rPr lang="en-US" altLang="zh-CN" sz="2000" dirty="0">
                <a:latin typeface="微软雅黑" charset="0"/>
                <a:ea typeface="微软雅黑" charset="0"/>
              </a:rPr>
              <a:t>Assessment result of our framework</a:t>
            </a:r>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3" name="图片 12">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18743652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17</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pic>
        <p:nvPicPr>
          <p:cNvPr id="2" name="图片 1"/>
          <p:cNvPicPr>
            <a:picLocks noChangeAspect="1"/>
          </p:cNvPicPr>
          <p:nvPr/>
        </p:nvPicPr>
        <p:blipFill>
          <a:blip r:embed="rId3"/>
          <a:stretch>
            <a:fillRect/>
          </a:stretch>
        </p:blipFill>
        <p:spPr>
          <a:xfrm>
            <a:off x="3740273" y="1345204"/>
            <a:ext cx="5136325" cy="403895"/>
          </a:xfrm>
          <a:prstGeom prst="rect">
            <a:avLst/>
          </a:prstGeom>
        </p:spPr>
      </p:pic>
      <p:sp>
        <p:nvSpPr>
          <p:cNvPr id="3" name="矩形 2"/>
          <p:cNvSpPr/>
          <p:nvPr/>
        </p:nvSpPr>
        <p:spPr>
          <a:xfrm>
            <a:off x="4582710" y="932112"/>
            <a:ext cx="3285195" cy="369332"/>
          </a:xfrm>
          <a:prstGeom prst="rect">
            <a:avLst/>
          </a:prstGeom>
        </p:spPr>
        <p:txBody>
          <a:bodyPr wrap="none">
            <a:spAutoFit/>
          </a:bodyPr>
          <a:lstStyle/>
          <a:p>
            <a:pPr>
              <a:spcAft>
                <a:spcPts val="1800"/>
              </a:spcAft>
            </a:pPr>
            <a:r>
              <a:rPr lang="en-US" altLang="zh-CN" dirty="0" smtClean="0">
                <a:latin typeface="微软雅黑" charset="0"/>
                <a:ea typeface="微软雅黑" charset="0"/>
              </a:rPr>
              <a:t>1. Generality ability of DSTH</a:t>
            </a:r>
            <a:endParaRPr lang="en-US" altLang="zh-CN" dirty="0">
              <a:latin typeface="微软雅黑" charset="0"/>
              <a:ea typeface="微软雅黑" charset="0"/>
            </a:endParaRPr>
          </a:p>
        </p:txBody>
      </p:sp>
      <p:pic>
        <p:nvPicPr>
          <p:cNvPr id="9" name="图片 8"/>
          <p:cNvPicPr>
            <a:picLocks noChangeAspect="1"/>
          </p:cNvPicPr>
          <p:nvPr/>
        </p:nvPicPr>
        <p:blipFill>
          <a:blip r:embed="rId4"/>
          <a:stretch>
            <a:fillRect/>
          </a:stretch>
        </p:blipFill>
        <p:spPr>
          <a:xfrm>
            <a:off x="235866" y="1878826"/>
            <a:ext cx="4808637" cy="2103302"/>
          </a:xfrm>
          <a:prstGeom prst="rect">
            <a:avLst/>
          </a:prstGeom>
        </p:spPr>
      </p:pic>
      <p:pic>
        <p:nvPicPr>
          <p:cNvPr id="10" name="图片 9"/>
          <p:cNvPicPr>
            <a:picLocks noChangeAspect="1"/>
          </p:cNvPicPr>
          <p:nvPr/>
        </p:nvPicPr>
        <p:blipFill>
          <a:blip r:embed="rId5"/>
          <a:stretch>
            <a:fillRect/>
          </a:stretch>
        </p:blipFill>
        <p:spPr>
          <a:xfrm>
            <a:off x="5959195" y="1897298"/>
            <a:ext cx="5113463" cy="2301439"/>
          </a:xfrm>
          <a:prstGeom prst="rect">
            <a:avLst/>
          </a:prstGeom>
        </p:spPr>
      </p:pic>
      <p:pic>
        <p:nvPicPr>
          <p:cNvPr id="11" name="图片 10"/>
          <p:cNvPicPr>
            <a:picLocks noChangeAspect="1"/>
          </p:cNvPicPr>
          <p:nvPr/>
        </p:nvPicPr>
        <p:blipFill>
          <a:blip r:embed="rId6"/>
          <a:stretch>
            <a:fillRect/>
          </a:stretch>
        </p:blipFill>
        <p:spPr>
          <a:xfrm>
            <a:off x="305504" y="4067904"/>
            <a:ext cx="5060118" cy="2240474"/>
          </a:xfrm>
          <a:prstGeom prst="rect">
            <a:avLst/>
          </a:prstGeom>
        </p:spPr>
      </p:pic>
      <p:sp>
        <p:nvSpPr>
          <p:cNvPr id="12" name="矩形 11"/>
          <p:cNvSpPr/>
          <p:nvPr/>
        </p:nvSpPr>
        <p:spPr>
          <a:xfrm>
            <a:off x="5959195" y="5302701"/>
            <a:ext cx="4339422" cy="646331"/>
          </a:xfrm>
          <a:prstGeom prst="rect">
            <a:avLst/>
          </a:prstGeom>
        </p:spPr>
        <p:txBody>
          <a:bodyPr wrap="square">
            <a:spAutoFit/>
          </a:bodyPr>
          <a:lstStyle/>
          <a:p>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DSTH yields a significant dominance in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term of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precision with 48-bit codes.</a:t>
            </a:r>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 </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 name="图片 1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9"/>
          <a:stretch>
            <a:fillRect/>
          </a:stretch>
        </p:blipFill>
        <p:spPr>
          <a:xfrm>
            <a:off x="8676640" y="165154"/>
            <a:ext cx="755175" cy="741361"/>
          </a:xfrm>
          <a:prstGeom prst="rect">
            <a:avLst/>
          </a:prstGeom>
        </p:spPr>
      </p:pic>
    </p:spTree>
    <p:extLst>
      <p:ext uri="{BB962C8B-B14F-4D97-AF65-F5344CB8AC3E}">
        <p14:creationId xmlns:p14="http://schemas.microsoft.com/office/powerpoint/2010/main" val="90340479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18</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9" name="矩形 8"/>
          <p:cNvSpPr/>
          <p:nvPr/>
        </p:nvSpPr>
        <p:spPr>
          <a:xfrm>
            <a:off x="3689994" y="1003512"/>
            <a:ext cx="5452455" cy="369332"/>
          </a:xfrm>
          <a:prstGeom prst="rect">
            <a:avLst/>
          </a:prstGeom>
        </p:spPr>
        <p:txBody>
          <a:bodyPr wrap="none">
            <a:spAutoFit/>
          </a:bodyPr>
          <a:lstStyle/>
          <a:p>
            <a:pPr>
              <a:spcAft>
                <a:spcPts val="1800"/>
              </a:spcAft>
            </a:pPr>
            <a:r>
              <a:rPr lang="en-US" altLang="zh-CN" dirty="0">
                <a:latin typeface="微软雅黑" charset="0"/>
                <a:ea typeface="微软雅黑" charset="0"/>
              </a:rPr>
              <a:t>2</a:t>
            </a:r>
            <a:r>
              <a:rPr lang="en-US" altLang="zh-CN" dirty="0" smtClean="0">
                <a:latin typeface="微软雅黑" charset="0"/>
                <a:ea typeface="微软雅黑" charset="0"/>
              </a:rPr>
              <a:t>. Efficiency of graph building using hash codes</a:t>
            </a:r>
          </a:p>
        </p:txBody>
      </p:sp>
      <p:pic>
        <p:nvPicPr>
          <p:cNvPr id="3" name="图片 2"/>
          <p:cNvPicPr>
            <a:picLocks noChangeAspect="1"/>
          </p:cNvPicPr>
          <p:nvPr/>
        </p:nvPicPr>
        <p:blipFill>
          <a:blip r:embed="rId3"/>
          <a:stretch>
            <a:fillRect/>
          </a:stretch>
        </p:blipFill>
        <p:spPr>
          <a:xfrm>
            <a:off x="2640185" y="1737969"/>
            <a:ext cx="7552074" cy="3414056"/>
          </a:xfrm>
          <a:prstGeom prst="rect">
            <a:avLst/>
          </a:prstGeom>
        </p:spPr>
      </p:pic>
      <p:sp>
        <p:nvSpPr>
          <p:cNvPr id="10" name="矩形 9"/>
          <p:cNvSpPr/>
          <p:nvPr/>
        </p:nvSpPr>
        <p:spPr>
          <a:xfrm>
            <a:off x="1930399" y="5433020"/>
            <a:ext cx="9180946" cy="923330"/>
          </a:xfrm>
          <a:prstGeom prst="rect">
            <a:avLst/>
          </a:prstGeom>
        </p:spPr>
        <p:txBody>
          <a:bodyPr wrap="square">
            <a:spAutoFit/>
          </a:bodyPr>
          <a:lstStyle/>
          <a:p>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On the whole, there is not a marked difference of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precision between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three metrics, although hashing will bring certain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loss to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precision. However, Hamming distance has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overwhelming predominance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in building a graph in term of time cost.</a:t>
            </a:r>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 </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3" name="图片 1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4" name="图片 13">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5" name="图片 14"/>
          <p:cNvPicPr>
            <a:picLocks noChangeAspect="1"/>
          </p:cNvPicPr>
          <p:nvPr/>
        </p:nvPicPr>
        <p:blipFill>
          <a:blip r:embed="rId6"/>
          <a:stretch>
            <a:fillRect/>
          </a:stretch>
        </p:blipFill>
        <p:spPr>
          <a:xfrm>
            <a:off x="8676640" y="165154"/>
            <a:ext cx="755175" cy="741361"/>
          </a:xfrm>
          <a:prstGeom prst="rect">
            <a:avLst/>
          </a:prstGeom>
        </p:spPr>
      </p:pic>
    </p:spTree>
    <p:extLst>
      <p:ext uri="{BB962C8B-B14F-4D97-AF65-F5344CB8AC3E}">
        <p14:creationId xmlns:p14="http://schemas.microsoft.com/office/powerpoint/2010/main" val="232128674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19</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9" name="矩形 8"/>
          <p:cNvSpPr/>
          <p:nvPr/>
        </p:nvSpPr>
        <p:spPr>
          <a:xfrm>
            <a:off x="3677384" y="892046"/>
            <a:ext cx="5425203" cy="369332"/>
          </a:xfrm>
          <a:prstGeom prst="rect">
            <a:avLst/>
          </a:prstGeom>
        </p:spPr>
        <p:txBody>
          <a:bodyPr wrap="none">
            <a:spAutoFit/>
          </a:bodyPr>
          <a:lstStyle/>
          <a:p>
            <a:pPr>
              <a:spcAft>
                <a:spcPts val="1800"/>
              </a:spcAft>
            </a:pPr>
            <a:r>
              <a:rPr lang="en-US" altLang="zh-CN" dirty="0" smtClean="0">
                <a:latin typeface="微软雅黑" charset="0"/>
                <a:ea typeface="微软雅黑" charset="0"/>
              </a:rPr>
              <a:t>3.1. Semantic extraction of SHR on hash graphs</a:t>
            </a:r>
          </a:p>
        </p:txBody>
      </p:sp>
      <p:pic>
        <p:nvPicPr>
          <p:cNvPr id="10" name="图片 9"/>
          <p:cNvPicPr>
            <a:picLocks noChangeAspect="1"/>
          </p:cNvPicPr>
          <p:nvPr/>
        </p:nvPicPr>
        <p:blipFill>
          <a:blip r:embed="rId3"/>
          <a:stretch>
            <a:fillRect/>
          </a:stretch>
        </p:blipFill>
        <p:spPr>
          <a:xfrm>
            <a:off x="1043294" y="1397981"/>
            <a:ext cx="3523040" cy="2089039"/>
          </a:xfrm>
          <a:prstGeom prst="rect">
            <a:avLst/>
          </a:prstGeom>
        </p:spPr>
      </p:pic>
      <p:pic>
        <p:nvPicPr>
          <p:cNvPr id="11" name="图片 10"/>
          <p:cNvPicPr>
            <a:picLocks noChangeAspect="1"/>
          </p:cNvPicPr>
          <p:nvPr/>
        </p:nvPicPr>
        <p:blipFill>
          <a:blip r:embed="rId4"/>
          <a:stretch>
            <a:fillRect/>
          </a:stretch>
        </p:blipFill>
        <p:spPr>
          <a:xfrm>
            <a:off x="1204614" y="3530892"/>
            <a:ext cx="3200400" cy="2825458"/>
          </a:xfrm>
          <a:prstGeom prst="rect">
            <a:avLst/>
          </a:prstGeom>
        </p:spPr>
      </p:pic>
      <p:pic>
        <p:nvPicPr>
          <p:cNvPr id="12" name="图片 11"/>
          <p:cNvPicPr>
            <a:picLocks noChangeAspect="1"/>
          </p:cNvPicPr>
          <p:nvPr/>
        </p:nvPicPr>
        <p:blipFill>
          <a:blip r:embed="rId5"/>
          <a:stretch>
            <a:fillRect/>
          </a:stretch>
        </p:blipFill>
        <p:spPr>
          <a:xfrm>
            <a:off x="8143863" y="1484241"/>
            <a:ext cx="3025839" cy="2196979"/>
          </a:xfrm>
          <a:prstGeom prst="rect">
            <a:avLst/>
          </a:prstGeom>
        </p:spPr>
      </p:pic>
      <p:pic>
        <p:nvPicPr>
          <p:cNvPr id="13" name="图片 12"/>
          <p:cNvPicPr>
            <a:picLocks noChangeAspect="1"/>
          </p:cNvPicPr>
          <p:nvPr/>
        </p:nvPicPr>
        <p:blipFill>
          <a:blip r:embed="rId6"/>
          <a:stretch>
            <a:fillRect/>
          </a:stretch>
        </p:blipFill>
        <p:spPr>
          <a:xfrm>
            <a:off x="7566869" y="3681220"/>
            <a:ext cx="4179825" cy="2608315"/>
          </a:xfrm>
          <a:prstGeom prst="rect">
            <a:avLst/>
          </a:prstGeom>
        </p:spPr>
      </p:pic>
      <p:sp>
        <p:nvSpPr>
          <p:cNvPr id="14" name="文本框 13"/>
          <p:cNvSpPr txBox="1"/>
          <p:nvPr/>
        </p:nvSpPr>
        <p:spPr>
          <a:xfrm>
            <a:off x="4612139" y="3213176"/>
            <a:ext cx="3070245" cy="1200329"/>
          </a:xfrm>
          <a:prstGeom prst="rect">
            <a:avLst/>
          </a:prstGeom>
          <a:noFill/>
        </p:spPr>
        <p:txBody>
          <a:bodyPr wrap="square" rtlCol="0">
            <a:spAutoFit/>
          </a:bodyPr>
          <a:lstStyle/>
          <a:p>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Those nodes who own more number of links with lower weights will get higher score and rank.</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7" name="图片 16"/>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8" name="图片 17">
            <a:extLst>
              <a:ext uri="{FF2B5EF4-FFF2-40B4-BE49-F238E27FC236}">
                <a16:creationId xmlns:a16="http://schemas.microsoft.com/office/drawing/2014/main" id="{C590163D-B51F-DB43-B909-0EA9DA0A1D61}"/>
              </a:ext>
            </a:extLst>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9" name="图片 18"/>
          <p:cNvPicPr>
            <a:picLocks noChangeAspect="1"/>
          </p:cNvPicPr>
          <p:nvPr/>
        </p:nvPicPr>
        <p:blipFill>
          <a:blip r:embed="rId9"/>
          <a:stretch>
            <a:fillRect/>
          </a:stretch>
        </p:blipFill>
        <p:spPr>
          <a:xfrm>
            <a:off x="8676640" y="165154"/>
            <a:ext cx="755175" cy="741361"/>
          </a:xfrm>
          <a:prstGeom prst="rect">
            <a:avLst/>
          </a:prstGeom>
        </p:spPr>
      </p:pic>
    </p:spTree>
    <p:extLst>
      <p:ext uri="{BB962C8B-B14F-4D97-AF65-F5344CB8AC3E}">
        <p14:creationId xmlns:p14="http://schemas.microsoft.com/office/powerpoint/2010/main" val="280313914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2</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131900"/>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rgbClr val="4747BA"/>
                </a:solidFill>
                <a:latin typeface="微软雅黑" charset="0"/>
                <a:ea typeface="微软雅黑" charset="0"/>
              </a:rPr>
              <a:t>Background</a:t>
            </a: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Design Overview</a:t>
            </a:r>
            <a:endParaRPr lang="en-US" altLang="zh-CN" sz="2800" dirty="0">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Methodology</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smtClean="0">
                <a:solidFill>
                  <a:schemeClr val="tx1"/>
                </a:solidFill>
                <a:latin typeface="微软雅黑" charset="0"/>
                <a:ea typeface="微软雅黑" charset="0"/>
              </a:rPr>
              <a:t>Experiment Results</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a:solidFill>
                  <a:schemeClr val="tx1"/>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8" name="图片 7">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5" name="图片 14"/>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33786811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20</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10" name="矩形 9"/>
          <p:cNvSpPr/>
          <p:nvPr/>
        </p:nvSpPr>
        <p:spPr>
          <a:xfrm>
            <a:off x="3755047" y="941524"/>
            <a:ext cx="5083571" cy="369332"/>
          </a:xfrm>
          <a:prstGeom prst="rect">
            <a:avLst/>
          </a:prstGeom>
        </p:spPr>
        <p:txBody>
          <a:bodyPr wrap="none">
            <a:spAutoFit/>
          </a:bodyPr>
          <a:lstStyle/>
          <a:p>
            <a:pPr>
              <a:spcAft>
                <a:spcPts val="1800"/>
              </a:spcAft>
            </a:pPr>
            <a:r>
              <a:rPr lang="en-US" altLang="zh-CN" dirty="0" smtClean="0">
                <a:latin typeface="微软雅黑" charset="0"/>
                <a:ea typeface="微软雅黑" charset="0"/>
              </a:rPr>
              <a:t>3.2. Semantic extraction of SHR on CIFAR-10</a:t>
            </a:r>
          </a:p>
        </p:txBody>
      </p:sp>
      <p:pic>
        <p:nvPicPr>
          <p:cNvPr id="3" name="图片 2"/>
          <p:cNvPicPr>
            <a:picLocks noChangeAspect="1"/>
          </p:cNvPicPr>
          <p:nvPr/>
        </p:nvPicPr>
        <p:blipFill>
          <a:blip r:embed="rId3"/>
          <a:stretch>
            <a:fillRect/>
          </a:stretch>
        </p:blipFill>
        <p:spPr>
          <a:xfrm>
            <a:off x="505692" y="2440781"/>
            <a:ext cx="5602994" cy="2050425"/>
          </a:xfrm>
          <a:prstGeom prst="rect">
            <a:avLst/>
          </a:prstGeom>
        </p:spPr>
      </p:pic>
      <p:pic>
        <p:nvPicPr>
          <p:cNvPr id="11" name="图片 10"/>
          <p:cNvPicPr>
            <a:picLocks noChangeAspect="1"/>
          </p:cNvPicPr>
          <p:nvPr/>
        </p:nvPicPr>
        <p:blipFill>
          <a:blip r:embed="rId4"/>
          <a:stretch>
            <a:fillRect/>
          </a:stretch>
        </p:blipFill>
        <p:spPr>
          <a:xfrm>
            <a:off x="6518083" y="2440781"/>
            <a:ext cx="5379686" cy="2050425"/>
          </a:xfrm>
          <a:prstGeom prst="rect">
            <a:avLst/>
          </a:prstGeom>
        </p:spPr>
      </p:pic>
      <p:sp>
        <p:nvSpPr>
          <p:cNvPr id="13" name="矩形 12"/>
          <p:cNvSpPr/>
          <p:nvPr/>
        </p:nvSpPr>
        <p:spPr>
          <a:xfrm>
            <a:off x="3755047" y="5215323"/>
            <a:ext cx="5531938" cy="923330"/>
          </a:xfrm>
          <a:prstGeom prst="rect">
            <a:avLst/>
          </a:prstGeom>
        </p:spPr>
        <p:txBody>
          <a:bodyPr wrap="square">
            <a:spAutoFit/>
          </a:bodyPr>
          <a:lstStyle/>
          <a:p>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SHR effectively highlights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and </a:t>
            </a:r>
            <a:r>
              <a:rPr lang="en-US" altLang="zh-CN" dirty="0" err="1"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preposes</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the data whose semantic information account </a:t>
            </a:r>
            <a:r>
              <a:rPr lang="en-US" altLang="zh-CN" dirty="0" smtClean="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for higher proportion </a:t>
            </a:r>
            <a:r>
              <a:rPr lang="en-US" altLang="zh-CN" dirty="0">
                <a:solidFill>
                  <a:srgbClr val="000000"/>
                </a:solidFill>
                <a:latin typeface="微软雅黑" panose="020B0503020204020204" pitchFamily="34" charset="-122"/>
                <a:ea typeface="微软雅黑" panose="020B0503020204020204" pitchFamily="34" charset="-122"/>
                <a:cs typeface="Times New Roman" panose="02020603050405020304" pitchFamily="18" charset="0"/>
              </a:rPr>
              <a:t>in original data set after ranking.</a:t>
            </a:r>
            <a:r>
              <a:rPr lang="en-US" altLang="zh-CN" dirty="0" smtClean="0">
                <a:latin typeface="微软雅黑" panose="020B0503020204020204" pitchFamily="34" charset="-122"/>
                <a:ea typeface="微软雅黑" panose="020B0503020204020204" pitchFamily="34" charset="-122"/>
                <a:cs typeface="Times New Roman" panose="02020603050405020304" pitchFamily="18" charset="0"/>
              </a:rPr>
              <a:t> </a:t>
            </a:r>
            <a:endParaRPr lang="zh-CN" altLang="en-US"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7"/>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1362471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21</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10" name="矩形 9"/>
          <p:cNvSpPr/>
          <p:nvPr/>
        </p:nvSpPr>
        <p:spPr>
          <a:xfrm>
            <a:off x="2361273" y="929565"/>
            <a:ext cx="7546681" cy="369332"/>
          </a:xfrm>
          <a:prstGeom prst="rect">
            <a:avLst/>
          </a:prstGeom>
        </p:spPr>
        <p:txBody>
          <a:bodyPr wrap="none">
            <a:spAutoFit/>
          </a:bodyPr>
          <a:lstStyle/>
          <a:p>
            <a:pPr>
              <a:spcAft>
                <a:spcPts val="1800"/>
              </a:spcAft>
            </a:pPr>
            <a:r>
              <a:rPr lang="en-US" altLang="zh-CN" dirty="0" smtClean="0">
                <a:latin typeface="微软雅黑" charset="0"/>
                <a:ea typeface="微软雅黑" charset="0"/>
              </a:rPr>
              <a:t>3.3. Semantic extraction of SHR on real-word and </a:t>
            </a:r>
            <a:r>
              <a:rPr lang="en-US" altLang="zh-CN" dirty="0" err="1" smtClean="0">
                <a:latin typeface="微软雅黑" charset="0"/>
                <a:ea typeface="微软雅黑" charset="0"/>
              </a:rPr>
              <a:t>Tencent</a:t>
            </a:r>
            <a:r>
              <a:rPr lang="en-US" altLang="zh-CN" dirty="0" smtClean="0">
                <a:latin typeface="微软雅黑" charset="0"/>
                <a:ea typeface="微软雅黑" charset="0"/>
              </a:rPr>
              <a:t> datasets</a:t>
            </a:r>
          </a:p>
        </p:txBody>
      </p:sp>
      <p:pic>
        <p:nvPicPr>
          <p:cNvPr id="11" name="图片 10"/>
          <p:cNvPicPr>
            <a:picLocks noChangeAspect="1"/>
          </p:cNvPicPr>
          <p:nvPr/>
        </p:nvPicPr>
        <p:blipFill>
          <a:blip r:embed="rId3"/>
          <a:stretch>
            <a:fillRect/>
          </a:stretch>
        </p:blipFill>
        <p:spPr>
          <a:xfrm>
            <a:off x="3245345" y="2095559"/>
            <a:ext cx="5936494" cy="2324301"/>
          </a:xfrm>
          <a:prstGeom prst="rect">
            <a:avLst/>
          </a:prstGeom>
        </p:spPr>
      </p:pic>
      <p:pic>
        <p:nvPicPr>
          <p:cNvPr id="12" name="图片 11"/>
          <p:cNvPicPr>
            <a:picLocks noChangeAspect="1"/>
          </p:cNvPicPr>
          <p:nvPr/>
        </p:nvPicPr>
        <p:blipFill>
          <a:blip r:embed="rId4"/>
          <a:stretch>
            <a:fillRect/>
          </a:stretch>
        </p:blipFill>
        <p:spPr>
          <a:xfrm>
            <a:off x="235184" y="4837831"/>
            <a:ext cx="11956816" cy="1333616"/>
          </a:xfrm>
          <a:prstGeom prst="rect">
            <a:avLst/>
          </a:prstGeom>
        </p:spPr>
      </p:pic>
      <p:pic>
        <p:nvPicPr>
          <p:cNvPr id="15" name="图片 1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7"/>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01077342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22</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4528648"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Experimental Results</a:t>
            </a:r>
            <a:endParaRPr lang="en-US" altLang="zh-CN" sz="2800" b="1" dirty="0">
              <a:solidFill>
                <a:srgbClr val="4747BA"/>
              </a:solidFill>
              <a:latin typeface="微软雅黑" charset="0"/>
              <a:ea typeface="微软雅黑" charset="0"/>
            </a:endParaRPr>
          </a:p>
        </p:txBody>
      </p:sp>
      <p:sp>
        <p:nvSpPr>
          <p:cNvPr id="10" name="矩形 9"/>
          <p:cNvSpPr/>
          <p:nvPr/>
        </p:nvSpPr>
        <p:spPr>
          <a:xfrm>
            <a:off x="4484720" y="929334"/>
            <a:ext cx="3914790" cy="369332"/>
          </a:xfrm>
          <a:prstGeom prst="rect">
            <a:avLst/>
          </a:prstGeom>
        </p:spPr>
        <p:txBody>
          <a:bodyPr wrap="none">
            <a:spAutoFit/>
          </a:bodyPr>
          <a:lstStyle/>
          <a:p>
            <a:pPr>
              <a:spcAft>
                <a:spcPts val="1800"/>
              </a:spcAft>
            </a:pPr>
            <a:r>
              <a:rPr lang="en-US" altLang="zh-CN" dirty="0">
                <a:latin typeface="微软雅黑" charset="0"/>
                <a:ea typeface="微软雅黑" charset="0"/>
              </a:rPr>
              <a:t>4</a:t>
            </a:r>
            <a:r>
              <a:rPr lang="en-US" altLang="zh-CN" dirty="0" smtClean="0">
                <a:latin typeface="微软雅黑" charset="0"/>
                <a:ea typeface="微软雅黑" charset="0"/>
              </a:rPr>
              <a:t>. Assessment on </a:t>
            </a:r>
            <a:r>
              <a:rPr lang="en-US" altLang="zh-CN" dirty="0" err="1" smtClean="0">
                <a:latin typeface="微软雅黑" charset="0"/>
                <a:ea typeface="微软雅黑" charset="0"/>
              </a:rPr>
              <a:t>Tencent</a:t>
            </a:r>
            <a:r>
              <a:rPr lang="en-US" altLang="zh-CN" dirty="0" smtClean="0">
                <a:latin typeface="微软雅黑" charset="0"/>
                <a:ea typeface="微软雅黑" charset="0"/>
              </a:rPr>
              <a:t> dataset</a:t>
            </a:r>
          </a:p>
        </p:txBody>
      </p:sp>
      <p:pic>
        <p:nvPicPr>
          <p:cNvPr id="2" name="图片 1"/>
          <p:cNvPicPr>
            <a:picLocks noChangeAspect="1"/>
          </p:cNvPicPr>
          <p:nvPr/>
        </p:nvPicPr>
        <p:blipFill>
          <a:blip r:embed="rId3"/>
          <a:stretch>
            <a:fillRect/>
          </a:stretch>
        </p:blipFill>
        <p:spPr>
          <a:xfrm>
            <a:off x="1580116" y="1716252"/>
            <a:ext cx="9299123" cy="3366198"/>
          </a:xfrm>
          <a:prstGeom prst="rect">
            <a:avLst/>
          </a:prstGeom>
        </p:spPr>
      </p:pic>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3" name="图片 12">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6"/>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9011160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23</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624343"/>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Background</a:t>
            </a:r>
          </a:p>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Design Overview</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Methodology</a:t>
            </a:r>
          </a:p>
          <a:p>
            <a:pPr marL="457200" indent="-457200">
              <a:lnSpc>
                <a:spcPts val="4500"/>
              </a:lnSpc>
              <a:buClr>
                <a:srgbClr val="4747BA"/>
              </a:buClr>
              <a:buFont typeface="Wingdings" pitchFamily="2" charset="2"/>
              <a:buChar char="l"/>
            </a:pPr>
            <a:r>
              <a:rPr lang="en-US" altLang="zh-CN" sz="2800" b="1" dirty="0">
                <a:solidFill>
                  <a:schemeClr val="bg1">
                    <a:lumMod val="65000"/>
                  </a:schemeClr>
                </a:solidFill>
                <a:latin typeface="微软雅黑" charset="0"/>
                <a:ea typeface="微软雅黑" charset="0"/>
              </a:rPr>
              <a:t>Experiment Results</a:t>
            </a:r>
          </a:p>
          <a:p>
            <a:pPr marL="457200" indent="-457200">
              <a:lnSpc>
                <a:spcPts val="4500"/>
              </a:lnSpc>
              <a:buClr>
                <a:srgbClr val="4747BA"/>
              </a:buClr>
              <a:buFont typeface="Wingdings" pitchFamily="2" charset="2"/>
              <a:buChar char="l"/>
            </a:pPr>
            <a:r>
              <a:rPr lang="en-US" altLang="zh-CN" sz="2800" b="1" dirty="0">
                <a:solidFill>
                  <a:srgbClr val="4747BA"/>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a:p>
            <a:pPr algn="ctr"/>
            <a:endParaRPr lang="zh-CN" altLang="en-US" sz="3200" dirty="0">
              <a:latin typeface="微软雅黑" charset="0"/>
              <a:ea typeface="微软雅黑" charset="0"/>
            </a:endParaRPr>
          </a:p>
        </p:txBody>
      </p:sp>
      <p:pic>
        <p:nvPicPr>
          <p:cNvPr id="15" name="图片 14">
            <a:extLst>
              <a:ext uri="{FF2B5EF4-FFF2-40B4-BE49-F238E27FC236}">
                <a16:creationId xmlns:a16="http://schemas.microsoft.com/office/drawing/2014/main" id="{C590163D-B51F-DB43-B909-0EA9DA0A1D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53013" y="-185919"/>
            <a:ext cx="2476500" cy="1441450"/>
          </a:xfrm>
          <a:prstGeom prst="rect">
            <a:avLst/>
          </a:prstGeom>
        </p:spPr>
      </p:pic>
      <p:pic>
        <p:nvPicPr>
          <p:cNvPr id="14" name="图片 1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419258474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24</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236733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Conclusion</a:t>
            </a:r>
            <a:endParaRPr lang="en-US" altLang="zh-CN" sz="2800" b="1" dirty="0">
              <a:solidFill>
                <a:srgbClr val="4747BA"/>
              </a:solidFill>
              <a:latin typeface="微软雅黑" charset="0"/>
              <a:ea typeface="微软雅黑" charset="0"/>
            </a:endParaRPr>
          </a:p>
        </p:txBody>
      </p:sp>
      <p:sp>
        <p:nvSpPr>
          <p:cNvPr id="9" name="文本框 8"/>
          <p:cNvSpPr txBox="1"/>
          <p:nvPr/>
        </p:nvSpPr>
        <p:spPr>
          <a:xfrm>
            <a:off x="1025058" y="1894954"/>
            <a:ext cx="10200640" cy="3739485"/>
          </a:xfrm>
          <a:prstGeom prst="rect">
            <a:avLst/>
          </a:prstGeom>
          <a:noFill/>
        </p:spPr>
        <p:txBody>
          <a:bodyPr wrap="square" rtlCol="0" anchor="t">
            <a:spAutoFit/>
          </a:bodyPr>
          <a:lstStyle/>
          <a:p>
            <a:pPr marL="285750" indent="-285750" algn="just" fontAlgn="auto">
              <a:spcAft>
                <a:spcPts val="1800"/>
              </a:spcAft>
              <a:buFont typeface="Wingdings" charset="0"/>
              <a:buChar char="Ø"/>
            </a:pPr>
            <a:r>
              <a:rPr lang="en-US" altLang="zh-CN" sz="2400" dirty="0" smtClean="0">
                <a:latin typeface="微软雅黑" charset="0"/>
                <a:ea typeface="微软雅黑" charset="0"/>
              </a:rPr>
              <a:t>We propose a framework for image dark data assessment for the first time.</a:t>
            </a:r>
          </a:p>
          <a:p>
            <a:pPr marL="285750" indent="-285750" algn="just" fontAlgn="auto">
              <a:spcAft>
                <a:spcPts val="1800"/>
              </a:spcAft>
              <a:buFont typeface="Wingdings" charset="0"/>
              <a:buChar char="Ø"/>
            </a:pPr>
            <a:r>
              <a:rPr lang="en-US" altLang="zh-CN" sz="2400" dirty="0" smtClean="0">
                <a:latin typeface="微软雅黑" charset="0"/>
                <a:ea typeface="微软雅黑" charset="0"/>
              </a:rPr>
              <a:t>We design SHR algorithm to calculate global semantic score for each image.</a:t>
            </a:r>
          </a:p>
          <a:p>
            <a:pPr marL="285750" indent="-285750" algn="just" fontAlgn="auto">
              <a:spcAft>
                <a:spcPts val="1800"/>
              </a:spcAft>
              <a:buFont typeface="Wingdings" charset="0"/>
              <a:buChar char="Ø"/>
            </a:pPr>
            <a:r>
              <a:rPr lang="en-US" altLang="zh-CN" sz="2400" dirty="0" smtClean="0">
                <a:latin typeface="微软雅黑" charset="0"/>
                <a:ea typeface="微软雅黑" charset="0"/>
              </a:rPr>
              <a:t>We design an effective assessment for the user query.</a:t>
            </a:r>
          </a:p>
          <a:p>
            <a:pPr marL="285750" indent="-285750" algn="just" fontAlgn="auto">
              <a:spcAft>
                <a:spcPts val="1800"/>
              </a:spcAft>
              <a:buFont typeface="Wingdings" charset="0"/>
              <a:buChar char="Ø"/>
            </a:pPr>
            <a:r>
              <a:rPr lang="en-US" altLang="zh-CN" sz="2400" dirty="0" smtClean="0">
                <a:latin typeface="微软雅黑" charset="0"/>
                <a:ea typeface="微软雅黑" charset="0"/>
              </a:rPr>
              <a:t>Experimental results on real-world datasets show our framework can apply to large-scale datasets, help the user cognize dark data, and assist the user to conduct subsequent data mining work.</a:t>
            </a:r>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3" name="图片 12">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89271277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25</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1562101" y="2681747"/>
            <a:ext cx="9342966" cy="1823576"/>
          </a:xfrm>
          <a:prstGeom prst="rect">
            <a:avLst/>
          </a:prstGeom>
        </p:spPr>
        <p:txBody>
          <a:bodyPr wrap="square">
            <a:spAutoFit/>
          </a:bodyPr>
          <a:lstStyle/>
          <a:p>
            <a:pPr indent="0" algn="ctr">
              <a:lnSpc>
                <a:spcPts val="4500"/>
              </a:lnSpc>
              <a:buClr>
                <a:srgbClr val="4747BA"/>
              </a:buClr>
              <a:buFont typeface="Wingdings" pitchFamily="2" charset="2"/>
              <a:buNone/>
            </a:pPr>
            <a:r>
              <a:rPr lang="en-US" altLang="zh-CN" sz="4800" b="1" dirty="0">
                <a:solidFill>
                  <a:srgbClr val="4747BA"/>
                </a:solidFill>
                <a:latin typeface="微软雅黑" charset="0"/>
                <a:ea typeface="微软雅黑" charset="0"/>
              </a:rPr>
              <a:t>Thank </a:t>
            </a:r>
            <a:r>
              <a:rPr lang="en-US" altLang="zh-CN" sz="4800" b="1" dirty="0" smtClean="0">
                <a:solidFill>
                  <a:srgbClr val="4747BA"/>
                </a:solidFill>
                <a:latin typeface="微软雅黑" charset="0"/>
                <a:ea typeface="微软雅黑" charset="0"/>
              </a:rPr>
              <a:t>You!</a:t>
            </a:r>
          </a:p>
          <a:p>
            <a:pPr indent="0" algn="ctr">
              <a:lnSpc>
                <a:spcPts val="4500"/>
              </a:lnSpc>
              <a:buClr>
                <a:srgbClr val="4747BA"/>
              </a:buClr>
              <a:buFont typeface="Wingdings" pitchFamily="2" charset="2"/>
              <a:buNone/>
            </a:pPr>
            <a:r>
              <a:rPr lang="en-US" altLang="zh-CN" sz="2400" b="1" dirty="0" smtClean="0">
                <a:solidFill>
                  <a:srgbClr val="4747BA"/>
                </a:solidFill>
                <a:latin typeface="微软雅黑" charset="0"/>
                <a:ea typeface="微软雅黑" charset="0"/>
              </a:rPr>
              <a:t>Contact me: </a:t>
            </a:r>
          </a:p>
          <a:p>
            <a:pPr indent="0" algn="ctr">
              <a:lnSpc>
                <a:spcPts val="4500"/>
              </a:lnSpc>
              <a:buClr>
                <a:srgbClr val="4747BA"/>
              </a:buClr>
              <a:buFont typeface="Wingdings" pitchFamily="2" charset="2"/>
              <a:buNone/>
            </a:pPr>
            <a:r>
              <a:rPr lang="en-US" altLang="zh-CN" sz="2400" b="1" dirty="0" smtClean="0">
                <a:solidFill>
                  <a:srgbClr val="4747BA"/>
                </a:solidFill>
                <a:latin typeface="微软雅黑" charset="0"/>
                <a:ea typeface="微软雅黑" charset="0"/>
              </a:rPr>
              <a:t>liu_yu@hust.edu.cn</a:t>
            </a:r>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14741" y="1453198"/>
            <a:ext cx="895786" cy="681866"/>
          </a:xfrm>
          <a:prstGeom prst="rect">
            <a:avLst/>
          </a:prstGeom>
        </p:spPr>
      </p:pic>
      <p:pic>
        <p:nvPicPr>
          <p:cNvPr id="11" name="图片 10">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6427180" y="1103153"/>
            <a:ext cx="2476500" cy="1441450"/>
          </a:xfrm>
          <a:prstGeom prst="rect">
            <a:avLst/>
          </a:prstGeom>
        </p:spPr>
      </p:pic>
      <p:pic>
        <p:nvPicPr>
          <p:cNvPr id="12" name="图片 11"/>
          <p:cNvPicPr>
            <a:picLocks noChangeAspect="1"/>
          </p:cNvPicPr>
          <p:nvPr/>
        </p:nvPicPr>
        <p:blipFill>
          <a:blip r:embed="rId5"/>
          <a:stretch>
            <a:fillRect/>
          </a:stretch>
        </p:blipFill>
        <p:spPr>
          <a:xfrm>
            <a:off x="5307215" y="1423450"/>
            <a:ext cx="755175" cy="741361"/>
          </a:xfrm>
          <a:prstGeom prst="rect">
            <a:avLst/>
          </a:prstGeom>
        </p:spPr>
      </p:pic>
    </p:spTree>
    <p:extLst>
      <p:ext uri="{BB962C8B-B14F-4D97-AF65-F5344CB8AC3E}">
        <p14:creationId xmlns:p14="http://schemas.microsoft.com/office/powerpoint/2010/main" val="5541387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3</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2" y="226242"/>
            <a:ext cx="2484070"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Background</a:t>
            </a:r>
            <a:endParaRPr lang="en-US" altLang="zh-CN" sz="2800" b="1" dirty="0">
              <a:solidFill>
                <a:srgbClr val="4747BA"/>
              </a:solidFill>
              <a:latin typeface="微软雅黑" charset="0"/>
              <a:ea typeface="微软雅黑" charset="0"/>
            </a:endParaRPr>
          </a:p>
        </p:txBody>
      </p:sp>
      <p:pic>
        <p:nvPicPr>
          <p:cNvPr id="9" name="图片 8"/>
          <p:cNvPicPr>
            <a:picLocks noChangeAspect="1"/>
          </p:cNvPicPr>
          <p:nvPr/>
        </p:nvPicPr>
        <p:blipFill>
          <a:blip r:embed="rId3"/>
          <a:stretch>
            <a:fillRect/>
          </a:stretch>
        </p:blipFill>
        <p:spPr>
          <a:xfrm>
            <a:off x="719211" y="1741226"/>
            <a:ext cx="3727292" cy="3424348"/>
          </a:xfrm>
          <a:prstGeom prst="rect">
            <a:avLst/>
          </a:prstGeom>
        </p:spPr>
      </p:pic>
      <p:sp>
        <p:nvSpPr>
          <p:cNvPr id="10" name="矩形 9"/>
          <p:cNvSpPr/>
          <p:nvPr/>
        </p:nvSpPr>
        <p:spPr>
          <a:xfrm>
            <a:off x="4993658" y="2196575"/>
            <a:ext cx="5440219" cy="923330"/>
          </a:xfrm>
          <a:prstGeom prst="rect">
            <a:avLst/>
          </a:prstGeom>
        </p:spPr>
        <p:txBody>
          <a:bodyPr wrap="square">
            <a:spAutoFit/>
          </a:bodyPr>
          <a:lstStyle/>
          <a:p>
            <a:r>
              <a:rPr lang="en-US" altLang="zh-CN" b="1" dirty="0">
                <a:solidFill>
                  <a:srgbClr val="000000"/>
                </a:solidFill>
                <a:latin typeface="微软雅黑" panose="020B0503020204020204" pitchFamily="34" charset="-122"/>
                <a:ea typeface="微软雅黑" panose="020B0503020204020204" pitchFamily="34" charset="-122"/>
              </a:rPr>
              <a:t>Image dark data, whose content and value are </a:t>
            </a:r>
            <a:r>
              <a:rPr lang="en-US" altLang="zh-CN" b="1" dirty="0" smtClean="0">
                <a:solidFill>
                  <a:srgbClr val="000000"/>
                </a:solidFill>
                <a:latin typeface="微软雅黑" panose="020B0503020204020204" pitchFamily="34" charset="-122"/>
                <a:ea typeface="微软雅黑" panose="020B0503020204020204" pitchFamily="34" charset="-122"/>
              </a:rPr>
              <a:t>not clear</a:t>
            </a:r>
            <a:r>
              <a:rPr lang="en-US" altLang="zh-CN" b="1" dirty="0">
                <a:solidFill>
                  <a:srgbClr val="000000"/>
                </a:solidFill>
                <a:latin typeface="微软雅黑" panose="020B0503020204020204" pitchFamily="34" charset="-122"/>
                <a:ea typeface="微软雅黑" panose="020B0503020204020204" pitchFamily="34" charset="-122"/>
              </a:rPr>
              <a:t>, consistently occupy the storage space but hardly </a:t>
            </a:r>
            <a:r>
              <a:rPr lang="en-US" altLang="zh-CN" b="1" dirty="0" smtClean="0">
                <a:solidFill>
                  <a:srgbClr val="000000"/>
                </a:solidFill>
                <a:latin typeface="微软雅黑" panose="020B0503020204020204" pitchFamily="34" charset="-122"/>
                <a:ea typeface="微软雅黑" panose="020B0503020204020204" pitchFamily="34" charset="-122"/>
              </a:rPr>
              <a:t>produce great </a:t>
            </a:r>
            <a:r>
              <a:rPr lang="en-US" altLang="zh-CN" b="1" dirty="0">
                <a:solidFill>
                  <a:srgbClr val="000000"/>
                </a:solidFill>
                <a:latin typeface="微软雅黑" panose="020B0503020204020204" pitchFamily="34" charset="-122"/>
                <a:ea typeface="微软雅黑" panose="020B0503020204020204" pitchFamily="34" charset="-122"/>
              </a:rPr>
              <a:t>value.</a:t>
            </a:r>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sp>
        <p:nvSpPr>
          <p:cNvPr id="11" name="文本框 10"/>
          <p:cNvSpPr txBox="1"/>
          <p:nvPr/>
        </p:nvSpPr>
        <p:spPr>
          <a:xfrm>
            <a:off x="1078345" y="5499352"/>
            <a:ext cx="3300224" cy="523220"/>
          </a:xfrm>
          <a:prstGeom prst="rect">
            <a:avLst/>
          </a:prstGeom>
          <a:noFill/>
        </p:spPr>
        <p:txBody>
          <a:bodyPr wrap="square" rtlCol="0">
            <a:spAutoFit/>
          </a:bodyPr>
          <a:lstStyle/>
          <a:p>
            <a:r>
              <a:rPr lang="en-US" altLang="zh-CN" sz="2800" dirty="0" smtClean="0">
                <a:latin typeface="微软雅黑" panose="020B0503020204020204" pitchFamily="34" charset="-122"/>
                <a:ea typeface="微软雅黑" panose="020B0503020204020204" pitchFamily="34" charset="-122"/>
                <a:cs typeface="Times New Roman" panose="02020603050405020304" pitchFamily="18" charset="0"/>
              </a:rPr>
              <a:t>Image dark data</a:t>
            </a:r>
            <a:endParaRPr lang="zh-CN" altLang="en-US" sz="2800" dirty="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12" name="矩形 11"/>
          <p:cNvSpPr/>
          <p:nvPr/>
        </p:nvSpPr>
        <p:spPr>
          <a:xfrm>
            <a:off x="4993658" y="4029779"/>
            <a:ext cx="6096000" cy="1754326"/>
          </a:xfrm>
          <a:prstGeom prst="rect">
            <a:avLst/>
          </a:prstGeom>
        </p:spPr>
        <p:txBody>
          <a:bodyPr>
            <a:spAutoFit/>
          </a:bodyPr>
          <a:lstStyle/>
          <a:p>
            <a:r>
              <a:rPr lang="en-US" altLang="zh-CN" b="1" dirty="0">
                <a:solidFill>
                  <a:srgbClr val="000000"/>
                </a:solidFill>
                <a:latin typeface="微软雅黑" panose="020B0503020204020204" pitchFamily="34" charset="-122"/>
                <a:ea typeface="微软雅黑" panose="020B0503020204020204" pitchFamily="34" charset="-122"/>
              </a:rPr>
              <a:t>Image dark data are ubiquitous and have brought economic costs to enterprises. For example, many social platforms store image data (i.e., albums and chat images) as an independent resource separated from other businesses</a:t>
            </a:r>
            <a:r>
              <a:rPr lang="en-US" altLang="zh-CN" b="1" dirty="0" smtClean="0">
                <a:solidFill>
                  <a:srgbClr val="000000"/>
                </a:solidFill>
                <a:latin typeface="微软雅黑" panose="020B0503020204020204" pitchFamily="34" charset="-122"/>
                <a:ea typeface="微软雅黑" panose="020B0503020204020204" pitchFamily="34" charset="-122"/>
              </a:rPr>
              <a:t>. Many of them are not visited twice. </a:t>
            </a:r>
            <a:endParaRPr lang="zh-CN" altLang="en-US" b="1" dirty="0">
              <a:solidFill>
                <a:srgbClr val="000000"/>
              </a:solidFill>
              <a:latin typeface="微软雅黑" panose="020B0503020204020204" pitchFamily="34" charset="-122"/>
              <a:ea typeface="微软雅黑" panose="020B0503020204020204" pitchFamily="34" charset="-122"/>
            </a:endParaRPr>
          </a:p>
        </p:txBody>
      </p:sp>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6"/>
          <a:stretch>
            <a:fillRect/>
          </a:stretch>
        </p:blipFill>
        <p:spPr>
          <a:xfrm>
            <a:off x="8676640" y="165154"/>
            <a:ext cx="755175" cy="741361"/>
          </a:xfrm>
          <a:prstGeom prst="rect">
            <a:avLst/>
          </a:prstGeom>
        </p:spPr>
      </p:pic>
    </p:spTree>
    <p:extLst>
      <p:ext uri="{BB962C8B-B14F-4D97-AF65-F5344CB8AC3E}">
        <p14:creationId xmlns:p14="http://schemas.microsoft.com/office/powerpoint/2010/main" val="143593533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4</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2" y="226242"/>
            <a:ext cx="2484070"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Background</a:t>
            </a:r>
            <a:endParaRPr lang="en-US" altLang="zh-CN" sz="2800" b="1" dirty="0">
              <a:solidFill>
                <a:srgbClr val="4747BA"/>
              </a:solidFill>
              <a:latin typeface="微软雅黑" charset="0"/>
              <a:ea typeface="微软雅黑" charset="0"/>
            </a:endParaRPr>
          </a:p>
        </p:txBody>
      </p:sp>
      <p:pic>
        <p:nvPicPr>
          <p:cNvPr id="2" name="图片 1"/>
          <p:cNvPicPr>
            <a:picLocks noChangeAspect="1"/>
          </p:cNvPicPr>
          <p:nvPr/>
        </p:nvPicPr>
        <p:blipFill>
          <a:blip r:embed="rId3"/>
          <a:stretch>
            <a:fillRect/>
          </a:stretch>
        </p:blipFill>
        <p:spPr>
          <a:xfrm>
            <a:off x="385590" y="1117185"/>
            <a:ext cx="8050402" cy="4915314"/>
          </a:xfrm>
          <a:prstGeom prst="rect">
            <a:avLst/>
          </a:prstGeom>
        </p:spPr>
      </p:pic>
      <p:sp>
        <p:nvSpPr>
          <p:cNvPr id="13" name="矩形 12"/>
          <p:cNvSpPr/>
          <p:nvPr/>
        </p:nvSpPr>
        <p:spPr>
          <a:xfrm>
            <a:off x="8867541" y="2462735"/>
            <a:ext cx="2582335" cy="3139321"/>
          </a:xfrm>
          <a:prstGeom prst="rect">
            <a:avLst/>
          </a:prstGeom>
        </p:spPr>
        <p:txBody>
          <a:bodyPr wrap="square">
            <a:spAutoFit/>
          </a:bodyPr>
          <a:lstStyle/>
          <a:p>
            <a:r>
              <a:rPr lang="en-US" altLang="zh-CN" b="1" dirty="0" smtClean="0">
                <a:solidFill>
                  <a:srgbClr val="000000"/>
                </a:solidFill>
                <a:latin typeface="微软雅黑" panose="020B0503020204020204" pitchFamily="34" charset="-122"/>
                <a:ea typeface="微软雅黑" panose="020B0503020204020204" pitchFamily="34" charset="-122"/>
              </a:rPr>
              <a:t>I want a goose</a:t>
            </a:r>
          </a:p>
          <a:p>
            <a:endParaRPr lang="en-US" altLang="zh-CN" b="1" dirty="0">
              <a:solidFill>
                <a:srgbClr val="000000"/>
              </a:solidFill>
              <a:latin typeface="微软雅黑" panose="020B0503020204020204" pitchFamily="34" charset="-122"/>
              <a:ea typeface="微软雅黑" panose="020B0503020204020204" pitchFamily="34" charset="-122"/>
            </a:endParaRPr>
          </a:p>
          <a:p>
            <a:r>
              <a:rPr lang="en-US" altLang="zh-CN" b="1" dirty="0" smtClean="0">
                <a:solidFill>
                  <a:srgbClr val="000000"/>
                </a:solidFill>
                <a:latin typeface="微软雅黑" panose="020B0503020204020204" pitchFamily="34" charset="-122"/>
                <a:ea typeface="微软雅黑" panose="020B0503020204020204" pitchFamily="34" charset="-122"/>
              </a:rPr>
              <a:t>I want gold</a:t>
            </a:r>
          </a:p>
          <a:p>
            <a:endParaRPr lang="en-US" altLang="zh-CN" b="1" dirty="0">
              <a:solidFill>
                <a:srgbClr val="000000"/>
              </a:solidFill>
              <a:latin typeface="微软雅黑" panose="020B0503020204020204" pitchFamily="34" charset="-122"/>
              <a:ea typeface="微软雅黑" panose="020B0503020204020204" pitchFamily="34" charset="-122"/>
            </a:endParaRPr>
          </a:p>
          <a:p>
            <a:r>
              <a:rPr lang="en-US" altLang="zh-CN" b="1" dirty="0">
                <a:solidFill>
                  <a:srgbClr val="000000"/>
                </a:solidFill>
                <a:latin typeface="微软雅黑" panose="020B0503020204020204" pitchFamily="34" charset="-122"/>
                <a:ea typeface="微软雅黑" panose="020B0503020204020204" pitchFamily="34" charset="-122"/>
              </a:rPr>
              <a:t>o</a:t>
            </a:r>
            <a:r>
              <a:rPr lang="en-US" altLang="zh-CN" b="1" dirty="0" smtClean="0">
                <a:solidFill>
                  <a:srgbClr val="000000"/>
                </a:solidFill>
                <a:latin typeface="微软雅黑" panose="020B0503020204020204" pitchFamily="34" charset="-122"/>
                <a:ea typeface="微软雅黑" panose="020B0503020204020204" pitchFamily="34" charset="-122"/>
              </a:rPr>
              <a:t>r</a:t>
            </a:r>
          </a:p>
          <a:p>
            <a:endParaRPr lang="en-US" altLang="zh-CN" b="1" dirty="0">
              <a:solidFill>
                <a:srgbClr val="000000"/>
              </a:solidFill>
              <a:latin typeface="微软雅黑" panose="020B0503020204020204" pitchFamily="34" charset="-122"/>
              <a:ea typeface="微软雅黑" panose="020B0503020204020204" pitchFamily="34" charset="-122"/>
            </a:endParaRPr>
          </a:p>
          <a:p>
            <a:r>
              <a:rPr lang="en-US" altLang="zh-CN" b="1" dirty="0" smtClean="0">
                <a:latin typeface="微软雅黑" panose="020B0503020204020204" pitchFamily="34" charset="-122"/>
                <a:ea typeface="微软雅黑" panose="020B0503020204020204" pitchFamily="34" charset="-122"/>
              </a:rPr>
              <a:t>I want to go out</a:t>
            </a:r>
          </a:p>
          <a:p>
            <a:endParaRPr lang="en-US" altLang="zh-CN" b="1" dirty="0">
              <a:latin typeface="微软雅黑" panose="020B0503020204020204" pitchFamily="34" charset="-122"/>
              <a:ea typeface="微软雅黑" panose="020B0503020204020204" pitchFamily="34" charset="-122"/>
            </a:endParaRPr>
          </a:p>
          <a:p>
            <a:endParaRPr lang="en-US" altLang="zh-CN" b="1" dirty="0" smtClean="0">
              <a:latin typeface="微软雅黑" panose="020B0503020204020204" pitchFamily="34" charset="-122"/>
              <a:ea typeface="微软雅黑" panose="020B0503020204020204" pitchFamily="34" charset="-122"/>
            </a:endParaRPr>
          </a:p>
          <a:p>
            <a:r>
              <a:rPr lang="en-US" altLang="zh-CN" b="1" dirty="0" smtClean="0">
                <a:solidFill>
                  <a:srgbClr val="FF0000"/>
                </a:solidFill>
                <a:latin typeface="微软雅黑" panose="020B0503020204020204" pitchFamily="34" charset="-122"/>
                <a:ea typeface="微软雅黑" panose="020B0503020204020204" pitchFamily="34" charset="-122"/>
              </a:rPr>
              <a:t>You need light in the dark!</a:t>
            </a:r>
            <a:endParaRPr lang="zh-CN" altLang="en-US" b="1" dirty="0">
              <a:solidFill>
                <a:srgbClr val="FF0000"/>
              </a:solidFill>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2" name="图片 11">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6"/>
          <a:stretch>
            <a:fillRect/>
          </a:stretch>
        </p:blipFill>
        <p:spPr>
          <a:xfrm>
            <a:off x="8676640" y="165154"/>
            <a:ext cx="755175" cy="741361"/>
          </a:xfrm>
          <a:prstGeom prst="rect">
            <a:avLst/>
          </a:prstGeom>
        </p:spPr>
      </p:pic>
      <p:pic>
        <p:nvPicPr>
          <p:cNvPr id="3" name="图片 2"/>
          <p:cNvPicPr>
            <a:picLocks noChangeAspect="1"/>
          </p:cNvPicPr>
          <p:nvPr/>
        </p:nvPicPr>
        <p:blipFill>
          <a:blip r:embed="rId7"/>
          <a:stretch>
            <a:fillRect/>
          </a:stretch>
        </p:blipFill>
        <p:spPr>
          <a:xfrm>
            <a:off x="5151494" y="4032395"/>
            <a:ext cx="2519915" cy="1563049"/>
          </a:xfrm>
          <a:prstGeom prst="rect">
            <a:avLst/>
          </a:prstGeom>
        </p:spPr>
      </p:pic>
      <p:pic>
        <p:nvPicPr>
          <p:cNvPr id="8" name="图片 7"/>
          <p:cNvPicPr>
            <a:picLocks noChangeAspect="1"/>
          </p:cNvPicPr>
          <p:nvPr/>
        </p:nvPicPr>
        <p:blipFill>
          <a:blip r:embed="rId8"/>
          <a:stretch>
            <a:fillRect/>
          </a:stretch>
        </p:blipFill>
        <p:spPr>
          <a:xfrm>
            <a:off x="5747842" y="2171765"/>
            <a:ext cx="1327218" cy="1536779"/>
          </a:xfrm>
          <a:prstGeom prst="rect">
            <a:avLst/>
          </a:prstGeom>
        </p:spPr>
      </p:pic>
    </p:spTree>
    <p:extLst>
      <p:ext uri="{BB962C8B-B14F-4D97-AF65-F5344CB8AC3E}">
        <p14:creationId xmlns:p14="http://schemas.microsoft.com/office/powerpoint/2010/main" val="244746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5</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131900"/>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chemeClr val="bg1">
                    <a:lumMod val="85000"/>
                  </a:schemeClr>
                </a:solidFill>
                <a:latin typeface="微软雅黑" charset="0"/>
                <a:ea typeface="微软雅黑" charset="0"/>
              </a:rPr>
              <a:t>Background</a:t>
            </a:r>
          </a:p>
          <a:p>
            <a:pPr marL="457200" indent="-457200">
              <a:lnSpc>
                <a:spcPts val="4500"/>
              </a:lnSpc>
              <a:buClr>
                <a:srgbClr val="4747BA"/>
              </a:buClr>
              <a:buFont typeface="Wingdings" pitchFamily="2" charset="2"/>
              <a:buChar char="l"/>
            </a:pPr>
            <a:r>
              <a:rPr lang="en-US" altLang="zh-CN" sz="2800" b="1" dirty="0" smtClean="0">
                <a:solidFill>
                  <a:srgbClr val="7030A0"/>
                </a:solidFill>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Design Overview</a:t>
            </a:r>
            <a:endParaRPr lang="en-US" altLang="zh-CN" sz="2800" dirty="0">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Methodology</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smtClean="0">
                <a:solidFill>
                  <a:schemeClr val="tx1"/>
                </a:solidFill>
                <a:latin typeface="微软雅黑" charset="0"/>
                <a:ea typeface="微软雅黑" charset="0"/>
              </a:rPr>
              <a:t>Experiment Results</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a:solidFill>
                  <a:schemeClr val="tx1"/>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41472236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6</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2" y="226242"/>
            <a:ext cx="2484070"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Motivation</a:t>
            </a:r>
            <a:endParaRPr lang="en-US" altLang="zh-CN" sz="2800" b="1" dirty="0">
              <a:solidFill>
                <a:srgbClr val="4747BA"/>
              </a:solidFill>
              <a:latin typeface="微软雅黑" charset="0"/>
              <a:ea typeface="微软雅黑" charset="0"/>
            </a:endParaRPr>
          </a:p>
        </p:txBody>
      </p:sp>
      <p:pic>
        <p:nvPicPr>
          <p:cNvPr id="2" name="图片 1"/>
          <p:cNvPicPr>
            <a:picLocks noChangeAspect="1"/>
          </p:cNvPicPr>
          <p:nvPr/>
        </p:nvPicPr>
        <p:blipFill>
          <a:blip r:embed="rId3"/>
          <a:stretch>
            <a:fillRect/>
          </a:stretch>
        </p:blipFill>
        <p:spPr>
          <a:xfrm>
            <a:off x="2309091" y="1197466"/>
            <a:ext cx="7758545" cy="4041379"/>
          </a:xfrm>
          <a:prstGeom prst="rect">
            <a:avLst/>
          </a:prstGeom>
        </p:spPr>
      </p:pic>
      <p:sp>
        <p:nvSpPr>
          <p:cNvPr id="3" name="矩形 2"/>
          <p:cNvSpPr/>
          <p:nvPr/>
        </p:nvSpPr>
        <p:spPr>
          <a:xfrm>
            <a:off x="2665845" y="5666147"/>
            <a:ext cx="7045036" cy="646331"/>
          </a:xfrm>
          <a:prstGeom prst="rect">
            <a:avLst/>
          </a:prstGeom>
        </p:spPr>
        <p:txBody>
          <a:bodyPr wrap="square">
            <a:spAutoFit/>
          </a:bodyPr>
          <a:lstStyle/>
          <a:p>
            <a:r>
              <a:rPr lang="en-US" altLang="zh-CN" b="1" dirty="0">
                <a:solidFill>
                  <a:srgbClr val="000000"/>
                </a:solidFill>
                <a:latin typeface="微软雅黑" panose="020B0503020204020204" pitchFamily="34" charset="-122"/>
                <a:ea typeface="微软雅黑" panose="020B0503020204020204" pitchFamily="34" charset="-122"/>
              </a:rPr>
              <a:t>Therefore, it is of great significance to assess </a:t>
            </a:r>
            <a:r>
              <a:rPr lang="en-US" altLang="zh-CN" b="1" dirty="0" smtClean="0">
                <a:solidFill>
                  <a:srgbClr val="000000"/>
                </a:solidFill>
                <a:latin typeface="微软雅黑" panose="020B0503020204020204" pitchFamily="34" charset="-122"/>
                <a:ea typeface="微软雅黑" panose="020B0503020204020204" pitchFamily="34" charset="-122"/>
              </a:rPr>
              <a:t>the dark </a:t>
            </a:r>
            <a:r>
              <a:rPr lang="en-US" altLang="zh-CN" b="1" dirty="0">
                <a:solidFill>
                  <a:srgbClr val="000000"/>
                </a:solidFill>
                <a:latin typeface="微软雅黑" panose="020B0503020204020204" pitchFamily="34" charset="-122"/>
                <a:ea typeface="微软雅黑" panose="020B0503020204020204" pitchFamily="34" charset="-122"/>
              </a:rPr>
              <a:t>data before data mining to help the user </a:t>
            </a:r>
            <a:r>
              <a:rPr lang="en-US" altLang="zh-CN" b="1" dirty="0" smtClean="0">
                <a:solidFill>
                  <a:srgbClr val="000000"/>
                </a:solidFill>
                <a:latin typeface="微软雅黑" panose="020B0503020204020204" pitchFamily="34" charset="-122"/>
                <a:ea typeface="微软雅黑" panose="020B0503020204020204" pitchFamily="34" charset="-122"/>
              </a:rPr>
              <a:t>reduce waste.</a:t>
            </a:r>
            <a:r>
              <a:rPr lang="en-US" altLang="zh-CN" dirty="0" smtClean="0">
                <a:latin typeface="微软雅黑" panose="020B0503020204020204" pitchFamily="34" charset="-122"/>
                <a:ea typeface="微软雅黑" panose="020B0503020204020204" pitchFamily="34" charset="-122"/>
              </a:rPr>
              <a:t> </a:t>
            </a:r>
            <a:endParaRPr lang="zh-CN" altLang="en-US" dirty="0">
              <a:latin typeface="微软雅黑" panose="020B0503020204020204" pitchFamily="34" charset="-122"/>
              <a:ea typeface="微软雅黑" panose="020B0503020204020204" pitchFamily="34" charset="-122"/>
            </a:endParaRPr>
          </a:p>
        </p:txBody>
      </p:sp>
      <p:pic>
        <p:nvPicPr>
          <p:cNvPr id="11" name="图片 10"/>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2" name="图片 11">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3" name="图片 12"/>
          <p:cNvPicPr>
            <a:picLocks noChangeAspect="1"/>
          </p:cNvPicPr>
          <p:nvPr/>
        </p:nvPicPr>
        <p:blipFill>
          <a:blip r:embed="rId6"/>
          <a:stretch>
            <a:fillRect/>
          </a:stretch>
        </p:blipFill>
        <p:spPr>
          <a:xfrm>
            <a:off x="8676640" y="165154"/>
            <a:ext cx="755175" cy="741361"/>
          </a:xfrm>
          <a:prstGeom prst="rect">
            <a:avLst/>
          </a:prstGeom>
        </p:spPr>
      </p:pic>
    </p:spTree>
    <p:extLst>
      <p:ext uri="{BB962C8B-B14F-4D97-AF65-F5344CB8AC3E}">
        <p14:creationId xmlns:p14="http://schemas.microsoft.com/office/powerpoint/2010/main" val="168304622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7</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2" y="226242"/>
            <a:ext cx="2484070"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Motivation</a:t>
            </a:r>
            <a:endParaRPr lang="en-US" altLang="zh-CN" sz="2800" b="1" dirty="0">
              <a:solidFill>
                <a:srgbClr val="4747BA"/>
              </a:solidFill>
              <a:latin typeface="微软雅黑" charset="0"/>
              <a:ea typeface="微软雅黑" charset="0"/>
            </a:endParaRPr>
          </a:p>
        </p:txBody>
      </p:sp>
      <p:sp>
        <p:nvSpPr>
          <p:cNvPr id="12" name="矩形 11"/>
          <p:cNvSpPr/>
          <p:nvPr/>
        </p:nvSpPr>
        <p:spPr>
          <a:xfrm>
            <a:off x="700622" y="1494077"/>
            <a:ext cx="10849512" cy="3785652"/>
          </a:xfrm>
          <a:prstGeom prst="rect">
            <a:avLst/>
          </a:prstGeom>
        </p:spPr>
        <p:txBody>
          <a:bodyPr wrap="square">
            <a:spAutoFit/>
          </a:bodyPr>
          <a:lstStyle/>
          <a:p>
            <a:pPr algn="ctr"/>
            <a:r>
              <a:rPr lang="en-US" altLang="zh-CN" sz="2800" b="1" dirty="0" smtClean="0">
                <a:solidFill>
                  <a:srgbClr val="000000"/>
                </a:solidFill>
                <a:latin typeface="Times New Roman" panose="02020603050405020304" pitchFamily="18" charset="0"/>
                <a:cs typeface="Times New Roman" panose="02020603050405020304" pitchFamily="18" charset="0"/>
              </a:rPr>
              <a:t>Challenges</a:t>
            </a:r>
          </a:p>
          <a:p>
            <a:pPr algn="ctr"/>
            <a:endParaRPr lang="en-US" altLang="zh-CN" sz="2800" b="1" dirty="0" smtClean="0">
              <a:solidFill>
                <a:srgbClr val="000000"/>
              </a:solidFill>
              <a:latin typeface="Times New Roman" panose="02020603050405020304" pitchFamily="18" charset="0"/>
              <a:cs typeface="Times New Roman" panose="02020603050405020304" pitchFamily="18" charset="0"/>
            </a:endParaRPr>
          </a:p>
          <a:p>
            <a:r>
              <a:rPr lang="en-US" altLang="zh-CN" sz="2400" b="1" dirty="0" smtClean="0">
                <a:solidFill>
                  <a:srgbClr val="000000"/>
                </a:solidFill>
                <a:latin typeface="Times New Roman" panose="02020603050405020304" pitchFamily="18" charset="0"/>
                <a:cs typeface="Times New Roman" panose="02020603050405020304" pitchFamily="18" charset="0"/>
              </a:rPr>
              <a:t>First</a:t>
            </a:r>
            <a:r>
              <a:rPr lang="en-US" altLang="zh-CN" sz="2400" b="1" dirty="0">
                <a:solidFill>
                  <a:srgbClr val="000000"/>
                </a:solidFill>
                <a:latin typeface="Times New Roman" panose="02020603050405020304" pitchFamily="18" charset="0"/>
                <a:cs typeface="Times New Roman" panose="02020603050405020304" pitchFamily="18" charset="0"/>
              </a:rPr>
              <a:t>, the similarity between images must be </a:t>
            </a:r>
            <a:r>
              <a:rPr lang="en-US" altLang="zh-CN" sz="2400" b="1" dirty="0" smtClean="0">
                <a:solidFill>
                  <a:srgbClr val="000000"/>
                </a:solidFill>
                <a:latin typeface="Times New Roman" panose="02020603050405020304" pitchFamily="18" charset="0"/>
                <a:cs typeface="Times New Roman" panose="02020603050405020304" pitchFamily="18" charset="0"/>
              </a:rPr>
              <a:t>objectively measured </a:t>
            </a:r>
            <a:r>
              <a:rPr lang="en-US" altLang="zh-CN" sz="2400" b="1" dirty="0">
                <a:solidFill>
                  <a:srgbClr val="000000"/>
                </a:solidFill>
                <a:latin typeface="Times New Roman" panose="02020603050405020304" pitchFamily="18" charset="0"/>
                <a:cs typeface="Times New Roman" panose="02020603050405020304" pitchFamily="18" charset="0"/>
              </a:rPr>
              <a:t>under a unified standard to help the user </a:t>
            </a:r>
            <a:r>
              <a:rPr lang="en-US" altLang="zh-CN" sz="2400" b="1" dirty="0" smtClean="0">
                <a:solidFill>
                  <a:srgbClr val="000000"/>
                </a:solidFill>
                <a:latin typeface="Times New Roman" panose="02020603050405020304" pitchFamily="18" charset="0"/>
                <a:cs typeface="Times New Roman" panose="02020603050405020304" pitchFamily="18" charset="0"/>
              </a:rPr>
              <a:t>understand the </a:t>
            </a:r>
            <a:r>
              <a:rPr lang="en-US" altLang="zh-CN" sz="2400" b="1" dirty="0">
                <a:solidFill>
                  <a:srgbClr val="000000"/>
                </a:solidFill>
                <a:latin typeface="Times New Roman" panose="02020603050405020304" pitchFamily="18" charset="0"/>
                <a:cs typeface="Times New Roman" panose="02020603050405020304" pitchFamily="18" charset="0"/>
              </a:rPr>
              <a:t>evaluation values of dark data. </a:t>
            </a:r>
            <a:endParaRPr lang="en-US" altLang="zh-CN" sz="2400" b="1" dirty="0" smtClean="0">
              <a:solidFill>
                <a:srgbClr val="000000"/>
              </a:solidFill>
              <a:latin typeface="Times New Roman" panose="02020603050405020304" pitchFamily="18" charset="0"/>
              <a:cs typeface="Times New Roman" panose="02020603050405020304" pitchFamily="18" charset="0"/>
            </a:endParaRPr>
          </a:p>
          <a:p>
            <a:endParaRPr lang="en-US" altLang="zh-CN" sz="2400" b="1" dirty="0" smtClean="0">
              <a:solidFill>
                <a:srgbClr val="000000"/>
              </a:solidFill>
              <a:latin typeface="Times New Roman" panose="02020603050405020304" pitchFamily="18" charset="0"/>
              <a:cs typeface="Times New Roman" panose="02020603050405020304" pitchFamily="18" charset="0"/>
            </a:endParaRPr>
          </a:p>
          <a:p>
            <a:r>
              <a:rPr lang="en-US" altLang="zh-CN" sz="2400" b="1" dirty="0" smtClean="0">
                <a:solidFill>
                  <a:srgbClr val="000000"/>
                </a:solidFill>
                <a:latin typeface="Times New Roman" panose="02020603050405020304" pitchFamily="18" charset="0"/>
                <a:cs typeface="Times New Roman" panose="02020603050405020304" pitchFamily="18" charset="0"/>
              </a:rPr>
              <a:t>Second</a:t>
            </a:r>
            <a:r>
              <a:rPr lang="en-US" altLang="zh-CN" sz="2400" b="1" dirty="0">
                <a:solidFill>
                  <a:srgbClr val="000000"/>
                </a:solidFill>
                <a:latin typeface="Times New Roman" panose="02020603050405020304" pitchFamily="18" charset="0"/>
                <a:cs typeface="Times New Roman" panose="02020603050405020304" pitchFamily="18" charset="0"/>
              </a:rPr>
              <a:t>, it is important </a:t>
            </a:r>
            <a:r>
              <a:rPr lang="en-US" altLang="zh-CN" sz="2400" b="1" dirty="0" smtClean="0">
                <a:solidFill>
                  <a:srgbClr val="000000"/>
                </a:solidFill>
                <a:latin typeface="Times New Roman" panose="02020603050405020304" pitchFamily="18" charset="0"/>
                <a:cs typeface="Times New Roman" panose="02020603050405020304" pitchFamily="18" charset="0"/>
              </a:rPr>
              <a:t>to capture </a:t>
            </a:r>
            <a:r>
              <a:rPr lang="en-US" altLang="zh-CN" sz="2400" b="1" dirty="0">
                <a:solidFill>
                  <a:srgbClr val="000000"/>
                </a:solidFill>
                <a:latin typeface="Times New Roman" panose="02020603050405020304" pitchFamily="18" charset="0"/>
                <a:cs typeface="Times New Roman" panose="02020603050405020304" pitchFamily="18" charset="0"/>
              </a:rPr>
              <a:t>semantic features with generalization </a:t>
            </a:r>
            <a:r>
              <a:rPr lang="en-US" altLang="zh-CN" sz="2400" b="1" dirty="0" smtClean="0">
                <a:solidFill>
                  <a:srgbClr val="000000"/>
                </a:solidFill>
                <a:latin typeface="Times New Roman" panose="02020603050405020304" pitchFamily="18" charset="0"/>
                <a:cs typeface="Times New Roman" panose="02020603050405020304" pitchFamily="18" charset="0"/>
              </a:rPr>
              <a:t>ability. </a:t>
            </a:r>
          </a:p>
          <a:p>
            <a:endParaRPr lang="en-US" altLang="zh-CN" sz="2400" b="1" dirty="0" smtClean="0">
              <a:solidFill>
                <a:srgbClr val="000000"/>
              </a:solidFill>
              <a:latin typeface="Times New Roman" panose="02020603050405020304" pitchFamily="18" charset="0"/>
              <a:cs typeface="Times New Roman" panose="02020603050405020304" pitchFamily="18" charset="0"/>
            </a:endParaRPr>
          </a:p>
          <a:p>
            <a:r>
              <a:rPr lang="en-US" altLang="zh-CN" sz="2400" b="1" dirty="0" smtClean="0">
                <a:solidFill>
                  <a:srgbClr val="000000"/>
                </a:solidFill>
                <a:latin typeface="Times New Roman" panose="02020603050405020304" pitchFamily="18" charset="0"/>
                <a:cs typeface="Times New Roman" panose="02020603050405020304" pitchFamily="18" charset="0"/>
              </a:rPr>
              <a:t>Third</a:t>
            </a:r>
            <a:r>
              <a:rPr lang="en-US" altLang="zh-CN" sz="2400" b="1" dirty="0">
                <a:solidFill>
                  <a:srgbClr val="000000"/>
                </a:solidFill>
                <a:latin typeface="Times New Roman" panose="02020603050405020304" pitchFamily="18" charset="0"/>
                <a:cs typeface="Times New Roman" panose="02020603050405020304" pitchFamily="18" charset="0"/>
              </a:rPr>
              <a:t>, it </a:t>
            </a:r>
            <a:r>
              <a:rPr lang="en-US" altLang="zh-CN" sz="2400" b="1" dirty="0" smtClean="0">
                <a:solidFill>
                  <a:srgbClr val="000000"/>
                </a:solidFill>
                <a:latin typeface="Times New Roman" panose="02020603050405020304" pitchFamily="18" charset="0"/>
                <a:cs typeface="Times New Roman" panose="02020603050405020304" pitchFamily="18" charset="0"/>
              </a:rPr>
              <a:t>is challenging </a:t>
            </a:r>
            <a:r>
              <a:rPr lang="en-US" altLang="zh-CN" sz="2400" b="1" dirty="0">
                <a:solidFill>
                  <a:srgbClr val="000000"/>
                </a:solidFill>
                <a:latin typeface="Times New Roman" panose="02020603050405020304" pitchFamily="18" charset="0"/>
                <a:cs typeface="Times New Roman" panose="02020603050405020304" pitchFamily="18" charset="0"/>
              </a:rPr>
              <a:t>to design an efficient assessment scheme to </a:t>
            </a:r>
            <a:r>
              <a:rPr lang="en-US" altLang="zh-CN" sz="2400" b="1" dirty="0" smtClean="0">
                <a:solidFill>
                  <a:srgbClr val="000000"/>
                </a:solidFill>
                <a:latin typeface="Times New Roman" panose="02020603050405020304" pitchFamily="18" charset="0"/>
                <a:cs typeface="Times New Roman" panose="02020603050405020304" pitchFamily="18" charset="0"/>
              </a:rPr>
              <a:t>support large-scale </a:t>
            </a:r>
            <a:r>
              <a:rPr lang="en-US" altLang="zh-CN" sz="2400" b="1" dirty="0">
                <a:solidFill>
                  <a:srgbClr val="000000"/>
                </a:solidFill>
                <a:latin typeface="Times New Roman" panose="02020603050405020304" pitchFamily="18" charset="0"/>
                <a:cs typeface="Times New Roman" panose="02020603050405020304" pitchFamily="18" charset="0"/>
              </a:rPr>
              <a:t>datasets.</a:t>
            </a:r>
            <a:r>
              <a:rPr lang="en-US" altLang="zh-CN" sz="2400" dirty="0" smtClean="0">
                <a:latin typeface="Times New Roman" panose="02020603050405020304" pitchFamily="18" charset="0"/>
                <a:cs typeface="Times New Roman" panose="02020603050405020304" pitchFamily="18" charset="0"/>
              </a:rPr>
              <a:t> </a:t>
            </a:r>
            <a:r>
              <a:rPr lang="en-US" altLang="zh-CN" sz="1600" dirty="0" smtClean="0"/>
              <a:t/>
            </a:r>
            <a:br>
              <a:rPr lang="en-US" altLang="zh-CN" sz="1600" dirty="0" smtClean="0"/>
            </a:br>
            <a:endParaRPr lang="zh-CN" altLang="en-US" sz="1600" dirty="0"/>
          </a:p>
        </p:txBody>
      </p:sp>
      <p:pic>
        <p:nvPicPr>
          <p:cNvPr id="11" name="图片 1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3" name="图片 12">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8609428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日期占位符 8"/>
          <p:cNvSpPr>
            <a:spLocks noGrp="1"/>
          </p:cNvSpPr>
          <p:nvPr>
            <p:ph type="dt" sz="half" idx="10"/>
          </p:nvPr>
        </p:nvSpPr>
        <p:spPr/>
        <p:txBody>
          <a:bodyPr/>
          <a:lstStyle/>
          <a:p>
            <a:fld id="{F333F62C-5A9C-444F-BFCC-4A1462009014}" type="datetime1">
              <a:rPr lang="en-US" altLang="zh-CN" smtClean="0"/>
              <a:t>7/31/2019</a:t>
            </a:fld>
            <a:endParaRPr lang="zh-CN" altLang="en-US"/>
          </a:p>
        </p:txBody>
      </p:sp>
      <p:sp>
        <p:nvSpPr>
          <p:cNvPr id="10" name="灯片编号占位符 9"/>
          <p:cNvSpPr>
            <a:spLocks noGrp="1"/>
          </p:cNvSpPr>
          <p:nvPr>
            <p:ph type="sldNum" sz="quarter" idx="12"/>
          </p:nvPr>
        </p:nvSpPr>
        <p:spPr/>
        <p:txBody>
          <a:bodyPr/>
          <a:lstStyle/>
          <a:p>
            <a:fld id="{37A24B72-9543-45EE-947B-D359BEEFD0F4}" type="slidenum">
              <a:rPr lang="zh-CN" altLang="en-US" smtClean="0"/>
              <a:t>8</a:t>
            </a:fld>
            <a:endParaRPr lang="zh-CN" altLang="en-US"/>
          </a:p>
        </p:txBody>
      </p:sp>
      <p:cxnSp>
        <p:nvCxnSpPr>
          <p:cNvPr id="11" name="直接连接符 10"/>
          <p:cNvCxnSpPr/>
          <p:nvPr/>
        </p:nvCxnSpPr>
        <p:spPr>
          <a:xfrm>
            <a:off x="537990" y="9457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528262" y="378642"/>
            <a:ext cx="1968504" cy="523220"/>
          </a:xfrm>
          <a:prstGeom prst="rect">
            <a:avLst/>
          </a:prstGeom>
          <a:noFill/>
        </p:spPr>
        <p:txBody>
          <a:bodyPr wrap="square" rtlCol="0">
            <a:spAutoFit/>
          </a:bodyPr>
          <a:lstStyle/>
          <a:p>
            <a:r>
              <a:rPr lang="en-US" altLang="zh-CN" sz="2800" b="1" dirty="0">
                <a:solidFill>
                  <a:srgbClr val="4747BA"/>
                </a:solidFill>
                <a:latin typeface="微软雅黑" charset="0"/>
                <a:ea typeface="微软雅黑" charset="0"/>
              </a:rPr>
              <a:t>Outline</a:t>
            </a:r>
          </a:p>
        </p:txBody>
      </p:sp>
      <p:sp>
        <p:nvSpPr>
          <p:cNvPr id="13" name="矩形 12"/>
          <p:cNvSpPr/>
          <p:nvPr/>
        </p:nvSpPr>
        <p:spPr>
          <a:xfrm>
            <a:off x="1283465" y="1577375"/>
            <a:ext cx="9983365" cy="4624343"/>
          </a:xfrm>
          <a:prstGeom prst="rect">
            <a:avLst/>
          </a:prstGeom>
        </p:spPr>
        <p:txBody>
          <a:bodyPr wrap="square">
            <a:spAutoFit/>
          </a:bodyPr>
          <a:lstStyle/>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Background</a:t>
            </a:r>
            <a:endParaRPr lang="en-US" altLang="zh-CN" sz="2800" b="1" dirty="0">
              <a:solidFill>
                <a:schemeClr val="bg1">
                  <a:lumMod val="65000"/>
                </a:schemeClr>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b="1" dirty="0" smtClean="0">
                <a:solidFill>
                  <a:schemeClr val="bg1">
                    <a:lumMod val="65000"/>
                  </a:schemeClr>
                </a:solidFill>
                <a:latin typeface="微软雅黑" charset="0"/>
                <a:ea typeface="微软雅黑" charset="0"/>
              </a:rPr>
              <a:t>Motivation</a:t>
            </a:r>
          </a:p>
          <a:p>
            <a:pPr marL="457200" indent="-457200">
              <a:lnSpc>
                <a:spcPts val="4500"/>
              </a:lnSpc>
              <a:buClr>
                <a:srgbClr val="4747BA"/>
              </a:buClr>
              <a:buFont typeface="Wingdings" pitchFamily="2" charset="2"/>
              <a:buChar char="l"/>
            </a:pPr>
            <a:r>
              <a:rPr lang="en-US" altLang="zh-CN" sz="2800" b="1" dirty="0">
                <a:solidFill>
                  <a:srgbClr val="4747BA"/>
                </a:solidFill>
                <a:latin typeface="微软雅黑" charset="0"/>
                <a:ea typeface="微软雅黑" charset="0"/>
              </a:rPr>
              <a:t>Design Overview</a:t>
            </a:r>
          </a:p>
          <a:p>
            <a:pPr marL="457200" indent="-457200">
              <a:lnSpc>
                <a:spcPts val="4500"/>
              </a:lnSpc>
              <a:buClr>
                <a:srgbClr val="4747BA"/>
              </a:buClr>
              <a:buFont typeface="Wingdings" pitchFamily="2" charset="2"/>
              <a:buChar char="l"/>
            </a:pPr>
            <a:r>
              <a:rPr lang="en-US" altLang="zh-CN" sz="2800" dirty="0" smtClean="0">
                <a:latin typeface="微软雅黑" charset="0"/>
                <a:ea typeface="微软雅黑" charset="0"/>
              </a:rPr>
              <a:t>Methodology</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smtClean="0">
                <a:solidFill>
                  <a:schemeClr val="tx1"/>
                </a:solidFill>
                <a:latin typeface="微软雅黑" charset="0"/>
                <a:ea typeface="微软雅黑" charset="0"/>
              </a:rPr>
              <a:t>Experiment Results</a:t>
            </a:r>
            <a:endParaRPr lang="en-US" altLang="zh-CN" sz="2800" dirty="0">
              <a:solidFill>
                <a:schemeClr val="tx1"/>
              </a:solidFill>
              <a:latin typeface="微软雅黑" charset="0"/>
              <a:ea typeface="微软雅黑" charset="0"/>
            </a:endParaRPr>
          </a:p>
          <a:p>
            <a:pPr marL="457200" indent="-457200">
              <a:lnSpc>
                <a:spcPts val="4500"/>
              </a:lnSpc>
              <a:buClr>
                <a:srgbClr val="4747BA"/>
              </a:buClr>
              <a:buFont typeface="Wingdings" pitchFamily="2" charset="2"/>
              <a:buChar char="l"/>
            </a:pPr>
            <a:r>
              <a:rPr lang="en-US" altLang="zh-CN" sz="2800" dirty="0">
                <a:solidFill>
                  <a:schemeClr val="tx1"/>
                </a:solidFill>
                <a:latin typeface="微软雅黑" charset="0"/>
                <a:ea typeface="微软雅黑" charset="0"/>
              </a:rPr>
              <a:t>Conclusion</a:t>
            </a:r>
          </a:p>
          <a:p>
            <a:pPr marL="457200" indent="-457200">
              <a:lnSpc>
                <a:spcPts val="4500"/>
              </a:lnSpc>
              <a:buClr>
                <a:srgbClr val="4747BA"/>
              </a:buClr>
              <a:buFont typeface="Wingdings" pitchFamily="2" charset="2"/>
              <a:buChar char="l"/>
            </a:pPr>
            <a:endParaRPr lang="zh-CN" altLang="en-US" sz="2800" dirty="0">
              <a:latin typeface="微软雅黑" charset="0"/>
              <a:ea typeface="微软雅黑" charset="0"/>
            </a:endParaRPr>
          </a:p>
          <a:p>
            <a:pPr algn="ctr"/>
            <a:endParaRPr lang="zh-CN" altLang="en-US" sz="3200" dirty="0">
              <a:latin typeface="微软雅黑" charset="0"/>
              <a:ea typeface="微软雅黑" charset="0"/>
            </a:endParaRPr>
          </a:p>
        </p:txBody>
      </p:sp>
      <p:pic>
        <p:nvPicPr>
          <p:cNvPr id="14" name="图片 1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6" name="图片 15">
            <a:extLst>
              <a:ext uri="{FF2B5EF4-FFF2-40B4-BE49-F238E27FC236}">
                <a16:creationId xmlns:a16="http://schemas.microsoft.com/office/drawing/2014/main" id="{C590163D-B51F-DB43-B909-0EA9DA0A1D61}"/>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7" name="图片 16"/>
          <p:cNvPicPr>
            <a:picLocks noChangeAspect="1"/>
          </p:cNvPicPr>
          <p:nvPr/>
        </p:nvPicPr>
        <p:blipFill>
          <a:blip r:embed="rId5"/>
          <a:stretch>
            <a:fillRect/>
          </a:stretch>
        </p:blipFill>
        <p:spPr>
          <a:xfrm>
            <a:off x="8676640" y="165154"/>
            <a:ext cx="755175" cy="741361"/>
          </a:xfrm>
          <a:prstGeom prst="rect">
            <a:avLst/>
          </a:prstGeom>
        </p:spPr>
      </p:pic>
    </p:spTree>
    <p:extLst>
      <p:ext uri="{BB962C8B-B14F-4D97-AF65-F5344CB8AC3E}">
        <p14:creationId xmlns:p14="http://schemas.microsoft.com/office/powerpoint/2010/main" val="398501136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9179A495-47D0-4615-9D2E-5F0633D00B21}" type="datetime1">
              <a:rPr lang="en-US" altLang="zh-CN" smtClean="0"/>
              <a:t>7/31/2019</a:t>
            </a:fld>
            <a:endParaRPr lang="zh-CN" altLang="en-US"/>
          </a:p>
        </p:txBody>
      </p:sp>
      <p:sp>
        <p:nvSpPr>
          <p:cNvPr id="5" name="灯片编号占位符 4"/>
          <p:cNvSpPr>
            <a:spLocks noGrp="1"/>
          </p:cNvSpPr>
          <p:nvPr>
            <p:ph type="sldNum" sz="quarter" idx="12"/>
          </p:nvPr>
        </p:nvSpPr>
        <p:spPr/>
        <p:txBody>
          <a:bodyPr/>
          <a:lstStyle/>
          <a:p>
            <a:fld id="{37A24B72-9543-45EE-947B-D359BEEFD0F4}" type="slidenum">
              <a:rPr lang="zh-CN" altLang="en-US" smtClean="0"/>
              <a:t>9</a:t>
            </a:fld>
            <a:endParaRPr lang="zh-CN" altLang="en-US"/>
          </a:p>
        </p:txBody>
      </p:sp>
      <p:cxnSp>
        <p:nvCxnSpPr>
          <p:cNvPr id="6" name="直接连接符 5"/>
          <p:cNvCxnSpPr/>
          <p:nvPr/>
        </p:nvCxnSpPr>
        <p:spPr>
          <a:xfrm>
            <a:off x="385590" y="793333"/>
            <a:ext cx="11479576" cy="0"/>
          </a:xfrm>
          <a:prstGeom prst="line">
            <a:avLst/>
          </a:prstGeom>
          <a:ln w="38100">
            <a:solidFill>
              <a:srgbClr val="4747BA"/>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375861" y="226242"/>
            <a:ext cx="3558829" cy="523220"/>
          </a:xfrm>
          <a:prstGeom prst="rect">
            <a:avLst/>
          </a:prstGeom>
          <a:noFill/>
        </p:spPr>
        <p:txBody>
          <a:bodyPr wrap="square" rtlCol="0">
            <a:spAutoFit/>
          </a:bodyPr>
          <a:lstStyle/>
          <a:p>
            <a:r>
              <a:rPr lang="en-US" altLang="zh-CN" sz="2800" b="1" dirty="0" smtClean="0">
                <a:solidFill>
                  <a:srgbClr val="4747BA"/>
                </a:solidFill>
                <a:latin typeface="微软雅黑" charset="0"/>
                <a:ea typeface="微软雅黑" charset="0"/>
              </a:rPr>
              <a:t>Design Overview</a:t>
            </a:r>
            <a:endParaRPr lang="en-US" altLang="zh-CN" sz="2800" b="1" dirty="0">
              <a:solidFill>
                <a:srgbClr val="4747BA"/>
              </a:solidFill>
              <a:latin typeface="微软雅黑" charset="0"/>
              <a:ea typeface="微软雅黑" charset="0"/>
            </a:endParaRPr>
          </a:p>
        </p:txBody>
      </p:sp>
      <p:pic>
        <p:nvPicPr>
          <p:cNvPr id="9" name="图片 8"/>
          <p:cNvPicPr>
            <a:picLocks noChangeAspect="1"/>
          </p:cNvPicPr>
          <p:nvPr/>
        </p:nvPicPr>
        <p:blipFill>
          <a:blip r:embed="rId3"/>
          <a:stretch>
            <a:fillRect/>
          </a:stretch>
        </p:blipFill>
        <p:spPr>
          <a:xfrm>
            <a:off x="287952" y="1450430"/>
            <a:ext cx="11674852" cy="3093988"/>
          </a:xfrm>
          <a:prstGeom prst="rect">
            <a:avLst/>
          </a:prstGeom>
        </p:spPr>
      </p:pic>
      <p:sp>
        <p:nvSpPr>
          <p:cNvPr id="2" name="文本框 1"/>
          <p:cNvSpPr txBox="1"/>
          <p:nvPr/>
        </p:nvSpPr>
        <p:spPr>
          <a:xfrm>
            <a:off x="287952" y="4841046"/>
            <a:ext cx="10250739" cy="1323439"/>
          </a:xfrm>
          <a:prstGeom prst="rect">
            <a:avLst/>
          </a:prstGeom>
          <a:noFill/>
        </p:spPr>
        <p:txBody>
          <a:bodyPr wrap="square" rtlCol="0">
            <a:spAutoFit/>
          </a:bodyPr>
          <a:lstStyle/>
          <a:p>
            <a:r>
              <a:rPr lang="en-US" altLang="zh-CN" sz="2000" dirty="0" smtClean="0">
                <a:latin typeface="微软雅黑" panose="020B0503020204020204" pitchFamily="34" charset="-122"/>
                <a:ea typeface="微软雅黑" panose="020B0503020204020204" pitchFamily="34" charset="-122"/>
                <a:cs typeface="Times New Roman" panose="02020603050405020304" pitchFamily="18" charset="0"/>
              </a:rPr>
              <a:t>Step 1: Map unlabeled images into semantic hash codes.</a:t>
            </a:r>
          </a:p>
          <a:p>
            <a:r>
              <a:rPr lang="en-US" altLang="zh-CN" sz="2000" dirty="0" smtClean="0">
                <a:latin typeface="微软雅黑" panose="020B0503020204020204" pitchFamily="34" charset="-122"/>
                <a:ea typeface="微软雅黑" panose="020B0503020204020204" pitchFamily="34" charset="-122"/>
                <a:cs typeface="Times New Roman" panose="02020603050405020304" pitchFamily="18" charset="0"/>
              </a:rPr>
              <a:t>Step 2: Build semantic Hamming Graph.</a:t>
            </a:r>
          </a:p>
          <a:p>
            <a:r>
              <a:rPr lang="en-US" altLang="zh-CN" sz="2000" dirty="0" smtClean="0">
                <a:latin typeface="微软雅黑" panose="020B0503020204020204" pitchFamily="34" charset="-122"/>
                <a:ea typeface="微软雅黑" panose="020B0503020204020204" pitchFamily="34" charset="-122"/>
                <a:cs typeface="Times New Roman" panose="02020603050405020304" pitchFamily="18" charset="0"/>
              </a:rPr>
              <a:t>Step 3: Calculate global semantic importance score (rank) for each image (node).</a:t>
            </a:r>
          </a:p>
          <a:p>
            <a:r>
              <a:rPr lang="en-US" altLang="zh-CN" sz="2000" dirty="0" smtClean="0">
                <a:latin typeface="微软雅黑" panose="020B0503020204020204" pitchFamily="34" charset="-122"/>
                <a:ea typeface="微软雅黑" panose="020B0503020204020204" pitchFamily="34" charset="-122"/>
                <a:cs typeface="Times New Roman" panose="02020603050405020304" pitchFamily="18" charset="0"/>
              </a:rPr>
              <a:t>Step 4: Assess the user query for a given task.</a:t>
            </a:r>
            <a:endParaRPr lang="zh-CN" altLang="en-US" sz="2000" dirty="0">
              <a:latin typeface="微软雅黑" panose="020B0503020204020204" pitchFamily="34" charset="-122"/>
              <a:ea typeface="微软雅黑" panose="020B0503020204020204" pitchFamily="34" charset="-122"/>
              <a:cs typeface="Times New Roman" panose="02020603050405020304" pitchFamily="18" charset="0"/>
            </a:endParaRPr>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496785" y="193873"/>
            <a:ext cx="895786" cy="681866"/>
          </a:xfrm>
          <a:prstGeom prst="rect">
            <a:avLst/>
          </a:prstGeom>
        </p:spPr>
      </p:pic>
      <p:pic>
        <p:nvPicPr>
          <p:cNvPr id="13" name="图片 12">
            <a:extLst>
              <a:ext uri="{FF2B5EF4-FFF2-40B4-BE49-F238E27FC236}">
                <a16:creationId xmlns:a16="http://schemas.microsoft.com/office/drawing/2014/main" id="{C590163D-B51F-DB43-B909-0EA9DA0A1D6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453013" y="-199465"/>
            <a:ext cx="2476500" cy="1441450"/>
          </a:xfrm>
          <a:prstGeom prst="rect">
            <a:avLst/>
          </a:prstGeom>
        </p:spPr>
      </p:pic>
      <p:pic>
        <p:nvPicPr>
          <p:cNvPr id="14" name="图片 13"/>
          <p:cNvPicPr>
            <a:picLocks noChangeAspect="1"/>
          </p:cNvPicPr>
          <p:nvPr/>
        </p:nvPicPr>
        <p:blipFill>
          <a:blip r:embed="rId6"/>
          <a:stretch>
            <a:fillRect/>
          </a:stretch>
        </p:blipFill>
        <p:spPr>
          <a:xfrm>
            <a:off x="8676640" y="165154"/>
            <a:ext cx="755175" cy="741361"/>
          </a:xfrm>
          <a:prstGeom prst="rect">
            <a:avLst/>
          </a:prstGeom>
        </p:spPr>
      </p:pic>
    </p:spTree>
    <p:extLst>
      <p:ext uri="{BB962C8B-B14F-4D97-AF65-F5344CB8AC3E}">
        <p14:creationId xmlns:p14="http://schemas.microsoft.com/office/powerpoint/2010/main" val="2693459568"/>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968</TotalTime>
  <Words>1921</Words>
  <Application>Microsoft Office PowerPoint</Application>
  <PresentationFormat>宽屏</PresentationFormat>
  <Paragraphs>242</Paragraphs>
  <Slides>25</Slides>
  <Notes>25</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25</vt:i4>
      </vt:variant>
    </vt:vector>
  </HeadingPairs>
  <TitlesOfParts>
    <vt:vector size="32" baseType="lpstr">
      <vt:lpstr>等线</vt:lpstr>
      <vt:lpstr>等线 Light</vt:lpstr>
      <vt:lpstr>微软雅黑</vt:lpstr>
      <vt:lpstr>Arial</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Deep Self-Taught Hashing</vt:lpstr>
      <vt:lpstr>Building a Semantic Graph with Restricted Hamming Distance</vt:lpstr>
      <vt:lpstr>Semantic Hash Rank（SHR）</vt:lpstr>
      <vt:lpstr>Assessment by Query Score and Rank</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HUST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汪 洋涛</dc:creator>
  <cp:lastModifiedBy>刘 yu</cp:lastModifiedBy>
  <cp:revision>142</cp:revision>
  <dcterms:created xsi:type="dcterms:W3CDTF">2018-12-06T01:51:30Z</dcterms:created>
  <dcterms:modified xsi:type="dcterms:W3CDTF">2019-07-31T04:35:46Z</dcterms:modified>
</cp:coreProperties>
</file>

<file path=docProps/thumbnail.jpeg>
</file>